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4" r:id="rId3"/>
    <p:sldId id="260" r:id="rId4"/>
    <p:sldId id="265" r:id="rId5"/>
    <p:sldId id="266" r:id="rId6"/>
    <p:sldId id="267" r:id="rId7"/>
    <p:sldId id="263" r:id="rId8"/>
    <p:sldId id="261" r:id="rId9"/>
    <p:sldId id="283" r:id="rId10"/>
    <p:sldId id="277" r:id="rId11"/>
    <p:sldId id="275" r:id="rId12"/>
    <p:sldId id="278" r:id="rId13"/>
    <p:sldId id="276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F5E67-0300-41DB-8D78-29ECBB822B4E}" type="doc">
      <dgm:prSet loTypeId="urn:microsoft.com/office/officeart/2005/8/layout/gear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F239B2A5-5EE7-472E-AFDE-0FF186E3EDE9}">
      <dgm:prSet phldrT="[ข้อความ]"/>
      <dgm:spPr/>
      <dgm:t>
        <a:bodyPr/>
        <a:lstStyle/>
        <a:p>
          <a:pPr algn="ctr"/>
          <a:r>
            <a:rPr lang="th-TH" b="1" dirty="0" smtClean="0">
              <a:solidFill>
                <a:schemeClr val="tx1"/>
              </a:solidFill>
            </a:rPr>
            <a:t>รพ.สต.</a:t>
          </a:r>
          <a:endParaRPr lang="th-TH" b="1" dirty="0">
            <a:solidFill>
              <a:schemeClr val="tx1"/>
            </a:solidFill>
          </a:endParaRPr>
        </a:p>
      </dgm:t>
    </dgm:pt>
    <dgm:pt modelId="{895F54CC-CE2B-4C17-B6B5-48EA53F9B3C2}" type="parTrans" cxnId="{988E54FD-8BD0-4666-AB8D-269F99E0077B}">
      <dgm:prSet/>
      <dgm:spPr/>
      <dgm:t>
        <a:bodyPr/>
        <a:lstStyle/>
        <a:p>
          <a:pPr algn="ctr"/>
          <a:endParaRPr lang="th-TH"/>
        </a:p>
      </dgm:t>
    </dgm:pt>
    <dgm:pt modelId="{4C8C5505-AF77-4D83-AE54-9845A9A31DD7}" type="sibTrans" cxnId="{988E54FD-8BD0-4666-AB8D-269F99E0077B}">
      <dgm:prSet/>
      <dgm:spPr/>
      <dgm:t>
        <a:bodyPr/>
        <a:lstStyle/>
        <a:p>
          <a:pPr algn="ctr"/>
          <a:endParaRPr lang="th-TH"/>
        </a:p>
      </dgm:t>
    </dgm:pt>
    <dgm:pt modelId="{D278DB4C-5B4C-4B84-9C18-52C46B7A5495}">
      <dgm:prSet phldrT="[ข้อความ]"/>
      <dgm:spPr/>
      <dgm:t>
        <a:bodyPr/>
        <a:lstStyle/>
        <a:p>
          <a:pPr algn="ctr"/>
          <a:r>
            <a:rPr lang="th-TH" b="1" dirty="0" err="1" smtClean="0">
              <a:solidFill>
                <a:schemeClr val="tx1"/>
              </a:solidFill>
            </a:rPr>
            <a:t>อส</a:t>
          </a:r>
          <a:r>
            <a:rPr lang="th-TH" b="1" dirty="0" smtClean="0">
              <a:solidFill>
                <a:schemeClr val="tx1"/>
              </a:solidFill>
            </a:rPr>
            <a:t>ม</a:t>
          </a:r>
          <a:r>
            <a:rPr lang="th-TH" b="1" dirty="0" smtClean="0"/>
            <a:t>.</a:t>
          </a:r>
          <a:endParaRPr lang="th-TH" b="1" dirty="0"/>
        </a:p>
      </dgm:t>
    </dgm:pt>
    <dgm:pt modelId="{11E1F118-3537-493A-A67E-A0F35F89995A}" type="parTrans" cxnId="{E850A2BC-8026-45E3-BD05-B6F7D0F8D97B}">
      <dgm:prSet/>
      <dgm:spPr/>
      <dgm:t>
        <a:bodyPr/>
        <a:lstStyle/>
        <a:p>
          <a:pPr algn="ctr"/>
          <a:endParaRPr lang="th-TH"/>
        </a:p>
      </dgm:t>
    </dgm:pt>
    <dgm:pt modelId="{3F40C9DE-EB84-4654-BFF3-DE6C700F5BFA}" type="sibTrans" cxnId="{E850A2BC-8026-45E3-BD05-B6F7D0F8D97B}">
      <dgm:prSet/>
      <dgm:spPr/>
      <dgm:t>
        <a:bodyPr/>
        <a:lstStyle/>
        <a:p>
          <a:pPr algn="ctr"/>
          <a:endParaRPr lang="th-TH"/>
        </a:p>
      </dgm:t>
    </dgm:pt>
    <dgm:pt modelId="{4692D297-895F-4CDE-A1B1-BFE476F0221E}">
      <dgm:prSet phldrT="[ข้อความ]"/>
      <dgm:spPr/>
      <dgm:t>
        <a:bodyPr/>
        <a:lstStyle/>
        <a:p>
          <a:pPr algn="ctr"/>
          <a:r>
            <a:rPr lang="th-TH" b="1" dirty="0" smtClean="0">
              <a:solidFill>
                <a:schemeClr val="tx1"/>
              </a:solidFill>
            </a:rPr>
            <a:t>อบต.</a:t>
          </a:r>
          <a:endParaRPr lang="th-TH" b="1" dirty="0">
            <a:solidFill>
              <a:schemeClr val="tx1"/>
            </a:solidFill>
          </a:endParaRPr>
        </a:p>
      </dgm:t>
    </dgm:pt>
    <dgm:pt modelId="{F97133CE-3089-47C3-A53B-044AE8164B9C}" type="parTrans" cxnId="{B926102E-D2A7-4AB4-BA6E-A296F94FEED4}">
      <dgm:prSet/>
      <dgm:spPr/>
      <dgm:t>
        <a:bodyPr/>
        <a:lstStyle/>
        <a:p>
          <a:pPr algn="ctr"/>
          <a:endParaRPr lang="th-TH"/>
        </a:p>
      </dgm:t>
    </dgm:pt>
    <dgm:pt modelId="{3994614C-2DBC-436B-B73A-10DA502FAFD7}" type="sibTrans" cxnId="{B926102E-D2A7-4AB4-BA6E-A296F94FEED4}">
      <dgm:prSet/>
      <dgm:spPr/>
      <dgm:t>
        <a:bodyPr/>
        <a:lstStyle/>
        <a:p>
          <a:pPr algn="ctr"/>
          <a:endParaRPr lang="th-TH"/>
        </a:p>
      </dgm:t>
    </dgm:pt>
    <dgm:pt modelId="{CF503C08-3E75-4007-A900-3FA9DF30230F}" type="pres">
      <dgm:prSet presAssocID="{6FEF5E67-0300-41DB-8D78-29ECBB822B4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27CB377-4DAD-4B05-ABB4-D6A10AB322AC}" type="pres">
      <dgm:prSet presAssocID="{F239B2A5-5EE7-472E-AFDE-0FF186E3EDE9}" presName="gear1" presStyleLbl="node1" presStyleIdx="0" presStyleCnt="3" custLinFactNeighborX="4544" custLinFactNeighborY="-1370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6B4A5DA-E025-4D37-9ED4-065F6141642E}" type="pres">
      <dgm:prSet presAssocID="{F239B2A5-5EE7-472E-AFDE-0FF186E3EDE9}" presName="gear1srcNode" presStyleLbl="node1" presStyleIdx="0" presStyleCnt="3"/>
      <dgm:spPr/>
      <dgm:t>
        <a:bodyPr/>
        <a:lstStyle/>
        <a:p>
          <a:endParaRPr lang="th-TH"/>
        </a:p>
      </dgm:t>
    </dgm:pt>
    <dgm:pt modelId="{F07A37A6-29B0-4AB3-B111-EF080E775E8F}" type="pres">
      <dgm:prSet presAssocID="{F239B2A5-5EE7-472E-AFDE-0FF186E3EDE9}" presName="gear1dstNode" presStyleLbl="node1" presStyleIdx="0" presStyleCnt="3"/>
      <dgm:spPr/>
      <dgm:t>
        <a:bodyPr/>
        <a:lstStyle/>
        <a:p>
          <a:endParaRPr lang="th-TH"/>
        </a:p>
      </dgm:t>
    </dgm:pt>
    <dgm:pt modelId="{48F603D7-A676-4D17-9EAA-5C268090A7B2}" type="pres">
      <dgm:prSet presAssocID="{D278DB4C-5B4C-4B84-9C18-52C46B7A5495}" presName="gear2" presStyleLbl="node1" presStyleIdx="1" presStyleCnt="3" custLinFactNeighborX="-20595" custLinFactNeighborY="-2047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FC465B1-03FE-48F7-A7A9-FB77538BFF06}" type="pres">
      <dgm:prSet presAssocID="{D278DB4C-5B4C-4B84-9C18-52C46B7A5495}" presName="gear2srcNode" presStyleLbl="node1" presStyleIdx="1" presStyleCnt="3"/>
      <dgm:spPr/>
      <dgm:t>
        <a:bodyPr/>
        <a:lstStyle/>
        <a:p>
          <a:endParaRPr lang="th-TH"/>
        </a:p>
      </dgm:t>
    </dgm:pt>
    <dgm:pt modelId="{94160B92-D23F-43CC-95A9-1B9665AC1B98}" type="pres">
      <dgm:prSet presAssocID="{D278DB4C-5B4C-4B84-9C18-52C46B7A5495}" presName="gear2dstNode" presStyleLbl="node1" presStyleIdx="1" presStyleCnt="3"/>
      <dgm:spPr/>
      <dgm:t>
        <a:bodyPr/>
        <a:lstStyle/>
        <a:p>
          <a:endParaRPr lang="th-TH"/>
        </a:p>
      </dgm:t>
    </dgm:pt>
    <dgm:pt modelId="{338B4B43-C370-4596-9F9D-AB090E0994AF}" type="pres">
      <dgm:prSet presAssocID="{4692D297-895F-4CDE-A1B1-BFE476F0221E}" presName="gear3" presStyleLbl="node1" presStyleIdx="2" presStyleCnt="3" custScaleX="106964" custScaleY="121279" custLinFactY="9127" custLinFactNeighborX="-24901" custLinFactNeighborY="100000"/>
      <dgm:spPr/>
      <dgm:t>
        <a:bodyPr/>
        <a:lstStyle/>
        <a:p>
          <a:endParaRPr lang="th-TH"/>
        </a:p>
      </dgm:t>
    </dgm:pt>
    <dgm:pt modelId="{C9F58A0A-22A7-4F75-A0B2-69FBBD43F4B8}" type="pres">
      <dgm:prSet presAssocID="{4692D297-895F-4CDE-A1B1-BFE476F0221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9CE884-4961-4578-AB03-8CCD2FBD1092}" type="pres">
      <dgm:prSet presAssocID="{4692D297-895F-4CDE-A1B1-BFE476F0221E}" presName="gear3srcNode" presStyleLbl="node1" presStyleIdx="2" presStyleCnt="3"/>
      <dgm:spPr/>
      <dgm:t>
        <a:bodyPr/>
        <a:lstStyle/>
        <a:p>
          <a:endParaRPr lang="th-TH"/>
        </a:p>
      </dgm:t>
    </dgm:pt>
    <dgm:pt modelId="{622CB950-A47F-42F4-AAF0-3C6CCF635B06}" type="pres">
      <dgm:prSet presAssocID="{4692D297-895F-4CDE-A1B1-BFE476F0221E}" presName="gear3dstNode" presStyleLbl="node1" presStyleIdx="2" presStyleCnt="3"/>
      <dgm:spPr/>
      <dgm:t>
        <a:bodyPr/>
        <a:lstStyle/>
        <a:p>
          <a:endParaRPr lang="th-TH"/>
        </a:p>
      </dgm:t>
    </dgm:pt>
    <dgm:pt modelId="{188041BF-60D4-4816-8760-F01775E3F218}" type="pres">
      <dgm:prSet presAssocID="{4C8C5505-AF77-4D83-AE54-9845A9A31DD7}" presName="connector1" presStyleLbl="sibTrans2D1" presStyleIdx="0" presStyleCnt="3" custLinFactNeighborX="25696" custLinFactNeighborY="669"/>
      <dgm:spPr/>
      <dgm:t>
        <a:bodyPr/>
        <a:lstStyle/>
        <a:p>
          <a:endParaRPr lang="th-TH"/>
        </a:p>
      </dgm:t>
    </dgm:pt>
    <dgm:pt modelId="{9F6584A2-2A79-48EB-9BD6-39AB36277491}" type="pres">
      <dgm:prSet presAssocID="{3F40C9DE-EB84-4654-BFF3-DE6C700F5BFA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3F87DB7C-A671-4C86-9A57-7FF2FCED9590}" type="pres">
      <dgm:prSet presAssocID="{3994614C-2DBC-436B-B73A-10DA502FAFD7}" presName="connector3" presStyleLbl="sibTrans2D1" presStyleIdx="2" presStyleCnt="3" custScaleX="160978" custLinFactNeighborX="25903" custLinFactNeighborY="53359"/>
      <dgm:spPr/>
      <dgm:t>
        <a:bodyPr/>
        <a:lstStyle/>
        <a:p>
          <a:endParaRPr lang="th-TH"/>
        </a:p>
      </dgm:t>
    </dgm:pt>
  </dgm:ptLst>
  <dgm:cxnLst>
    <dgm:cxn modelId="{E850A2BC-8026-45E3-BD05-B6F7D0F8D97B}" srcId="{6FEF5E67-0300-41DB-8D78-29ECBB822B4E}" destId="{D278DB4C-5B4C-4B84-9C18-52C46B7A5495}" srcOrd="1" destOrd="0" parTransId="{11E1F118-3537-493A-A67E-A0F35F89995A}" sibTransId="{3F40C9DE-EB84-4654-BFF3-DE6C700F5BFA}"/>
    <dgm:cxn modelId="{070738E8-1E13-46DD-98E3-7410253C0121}" type="presOf" srcId="{6FEF5E67-0300-41DB-8D78-29ECBB822B4E}" destId="{CF503C08-3E75-4007-A900-3FA9DF30230F}" srcOrd="0" destOrd="0" presId="urn:microsoft.com/office/officeart/2005/8/layout/gear1"/>
    <dgm:cxn modelId="{96E10EFB-4D2A-42CF-91AF-D3538E5E5661}" type="presOf" srcId="{D278DB4C-5B4C-4B84-9C18-52C46B7A5495}" destId="{48F603D7-A676-4D17-9EAA-5C268090A7B2}" srcOrd="0" destOrd="0" presId="urn:microsoft.com/office/officeart/2005/8/layout/gear1"/>
    <dgm:cxn modelId="{350E53F3-C99E-4F0A-80DD-050F52C76B98}" type="presOf" srcId="{4692D297-895F-4CDE-A1B1-BFE476F0221E}" destId="{622CB950-A47F-42F4-AAF0-3C6CCF635B06}" srcOrd="3" destOrd="0" presId="urn:microsoft.com/office/officeart/2005/8/layout/gear1"/>
    <dgm:cxn modelId="{D02F6A40-0544-4DE7-8E4A-3B55A8FCC49C}" type="presOf" srcId="{F239B2A5-5EE7-472E-AFDE-0FF186E3EDE9}" destId="{96B4A5DA-E025-4D37-9ED4-065F6141642E}" srcOrd="1" destOrd="0" presId="urn:microsoft.com/office/officeart/2005/8/layout/gear1"/>
    <dgm:cxn modelId="{B926102E-D2A7-4AB4-BA6E-A296F94FEED4}" srcId="{6FEF5E67-0300-41DB-8D78-29ECBB822B4E}" destId="{4692D297-895F-4CDE-A1B1-BFE476F0221E}" srcOrd="2" destOrd="0" parTransId="{F97133CE-3089-47C3-A53B-044AE8164B9C}" sibTransId="{3994614C-2DBC-436B-B73A-10DA502FAFD7}"/>
    <dgm:cxn modelId="{3ADCA238-678C-4E0D-A90C-BD4B482D5C30}" type="presOf" srcId="{F239B2A5-5EE7-472E-AFDE-0FF186E3EDE9}" destId="{827CB377-4DAD-4B05-ABB4-D6A10AB322AC}" srcOrd="0" destOrd="0" presId="urn:microsoft.com/office/officeart/2005/8/layout/gear1"/>
    <dgm:cxn modelId="{A30281C9-E609-4E1F-8A2B-1D5EBEE5EED1}" type="presOf" srcId="{4692D297-895F-4CDE-A1B1-BFE476F0221E}" destId="{C9F58A0A-22A7-4F75-A0B2-69FBBD43F4B8}" srcOrd="1" destOrd="0" presId="urn:microsoft.com/office/officeart/2005/8/layout/gear1"/>
    <dgm:cxn modelId="{7E91C6A0-7251-480F-AE86-66059842F6A1}" type="presOf" srcId="{3F40C9DE-EB84-4654-BFF3-DE6C700F5BFA}" destId="{9F6584A2-2A79-48EB-9BD6-39AB36277491}" srcOrd="0" destOrd="0" presId="urn:microsoft.com/office/officeart/2005/8/layout/gear1"/>
    <dgm:cxn modelId="{29E066DC-2DBE-4ADB-9293-2557E1909A7A}" type="presOf" srcId="{4C8C5505-AF77-4D83-AE54-9845A9A31DD7}" destId="{188041BF-60D4-4816-8760-F01775E3F218}" srcOrd="0" destOrd="0" presId="urn:microsoft.com/office/officeart/2005/8/layout/gear1"/>
    <dgm:cxn modelId="{925887A5-2FD8-4126-8E8C-79C662D62EF1}" type="presOf" srcId="{3994614C-2DBC-436B-B73A-10DA502FAFD7}" destId="{3F87DB7C-A671-4C86-9A57-7FF2FCED9590}" srcOrd="0" destOrd="0" presId="urn:microsoft.com/office/officeart/2005/8/layout/gear1"/>
    <dgm:cxn modelId="{357E4A36-EC9D-4D9C-8AE7-639149CF88E3}" type="presOf" srcId="{4692D297-895F-4CDE-A1B1-BFE476F0221E}" destId="{338B4B43-C370-4596-9F9D-AB090E0994AF}" srcOrd="0" destOrd="0" presId="urn:microsoft.com/office/officeart/2005/8/layout/gear1"/>
    <dgm:cxn modelId="{B1D3D680-1B9F-4C17-8BCB-D75C1C526380}" type="presOf" srcId="{D278DB4C-5B4C-4B84-9C18-52C46B7A5495}" destId="{EFC465B1-03FE-48F7-A7A9-FB77538BFF06}" srcOrd="1" destOrd="0" presId="urn:microsoft.com/office/officeart/2005/8/layout/gear1"/>
    <dgm:cxn modelId="{3FA6A06D-27CB-4BD4-AD44-DEBFFE22946C}" type="presOf" srcId="{D278DB4C-5B4C-4B84-9C18-52C46B7A5495}" destId="{94160B92-D23F-43CC-95A9-1B9665AC1B98}" srcOrd="2" destOrd="0" presId="urn:microsoft.com/office/officeart/2005/8/layout/gear1"/>
    <dgm:cxn modelId="{D5096894-6015-4D8F-80A6-6EF35622BF85}" type="presOf" srcId="{4692D297-895F-4CDE-A1B1-BFE476F0221E}" destId="{AD9CE884-4961-4578-AB03-8CCD2FBD1092}" srcOrd="2" destOrd="0" presId="urn:microsoft.com/office/officeart/2005/8/layout/gear1"/>
    <dgm:cxn modelId="{4106A65C-F640-4633-A9A6-67EBB00966DF}" type="presOf" srcId="{F239B2A5-5EE7-472E-AFDE-0FF186E3EDE9}" destId="{F07A37A6-29B0-4AB3-B111-EF080E775E8F}" srcOrd="2" destOrd="0" presId="urn:microsoft.com/office/officeart/2005/8/layout/gear1"/>
    <dgm:cxn modelId="{988E54FD-8BD0-4666-AB8D-269F99E0077B}" srcId="{6FEF5E67-0300-41DB-8D78-29ECBB822B4E}" destId="{F239B2A5-5EE7-472E-AFDE-0FF186E3EDE9}" srcOrd="0" destOrd="0" parTransId="{895F54CC-CE2B-4C17-B6B5-48EA53F9B3C2}" sibTransId="{4C8C5505-AF77-4D83-AE54-9845A9A31DD7}"/>
    <dgm:cxn modelId="{D9562BF4-647F-4C1F-807C-6C068B20E8BE}" type="presParOf" srcId="{CF503C08-3E75-4007-A900-3FA9DF30230F}" destId="{827CB377-4DAD-4B05-ABB4-D6A10AB322AC}" srcOrd="0" destOrd="0" presId="urn:microsoft.com/office/officeart/2005/8/layout/gear1"/>
    <dgm:cxn modelId="{0D199603-76C4-48B9-8C34-3081D82EC53A}" type="presParOf" srcId="{CF503C08-3E75-4007-A900-3FA9DF30230F}" destId="{96B4A5DA-E025-4D37-9ED4-065F6141642E}" srcOrd="1" destOrd="0" presId="urn:microsoft.com/office/officeart/2005/8/layout/gear1"/>
    <dgm:cxn modelId="{E1707F49-9C0F-441F-8840-B682C7BF42BA}" type="presParOf" srcId="{CF503C08-3E75-4007-A900-3FA9DF30230F}" destId="{F07A37A6-29B0-4AB3-B111-EF080E775E8F}" srcOrd="2" destOrd="0" presId="urn:microsoft.com/office/officeart/2005/8/layout/gear1"/>
    <dgm:cxn modelId="{24CDAC24-C368-42F8-B746-210F950FFA53}" type="presParOf" srcId="{CF503C08-3E75-4007-A900-3FA9DF30230F}" destId="{48F603D7-A676-4D17-9EAA-5C268090A7B2}" srcOrd="3" destOrd="0" presId="urn:microsoft.com/office/officeart/2005/8/layout/gear1"/>
    <dgm:cxn modelId="{A5FD4343-CD8C-47C5-B06B-DB85D0B9D060}" type="presParOf" srcId="{CF503C08-3E75-4007-A900-3FA9DF30230F}" destId="{EFC465B1-03FE-48F7-A7A9-FB77538BFF06}" srcOrd="4" destOrd="0" presId="urn:microsoft.com/office/officeart/2005/8/layout/gear1"/>
    <dgm:cxn modelId="{71EE07D4-054C-4CBF-B852-B139AD190191}" type="presParOf" srcId="{CF503C08-3E75-4007-A900-3FA9DF30230F}" destId="{94160B92-D23F-43CC-95A9-1B9665AC1B98}" srcOrd="5" destOrd="0" presId="urn:microsoft.com/office/officeart/2005/8/layout/gear1"/>
    <dgm:cxn modelId="{196A78D5-F375-4A79-A4DF-8DE6D92560EE}" type="presParOf" srcId="{CF503C08-3E75-4007-A900-3FA9DF30230F}" destId="{338B4B43-C370-4596-9F9D-AB090E0994AF}" srcOrd="6" destOrd="0" presId="urn:microsoft.com/office/officeart/2005/8/layout/gear1"/>
    <dgm:cxn modelId="{8BF23F8D-1FD3-470F-8DA0-7AAF399C273B}" type="presParOf" srcId="{CF503C08-3E75-4007-A900-3FA9DF30230F}" destId="{C9F58A0A-22A7-4F75-A0B2-69FBBD43F4B8}" srcOrd="7" destOrd="0" presId="urn:microsoft.com/office/officeart/2005/8/layout/gear1"/>
    <dgm:cxn modelId="{68E66134-2845-4ACE-9851-DE6B15B8DE67}" type="presParOf" srcId="{CF503C08-3E75-4007-A900-3FA9DF30230F}" destId="{AD9CE884-4961-4578-AB03-8CCD2FBD1092}" srcOrd="8" destOrd="0" presId="urn:microsoft.com/office/officeart/2005/8/layout/gear1"/>
    <dgm:cxn modelId="{82840464-865D-4463-AE8B-BCCCE3056FAA}" type="presParOf" srcId="{CF503C08-3E75-4007-A900-3FA9DF30230F}" destId="{622CB950-A47F-42F4-AAF0-3C6CCF635B06}" srcOrd="9" destOrd="0" presId="urn:microsoft.com/office/officeart/2005/8/layout/gear1"/>
    <dgm:cxn modelId="{3E3C6F5E-4EFD-40F9-AE20-DB09D89BEFB3}" type="presParOf" srcId="{CF503C08-3E75-4007-A900-3FA9DF30230F}" destId="{188041BF-60D4-4816-8760-F01775E3F218}" srcOrd="10" destOrd="0" presId="urn:microsoft.com/office/officeart/2005/8/layout/gear1"/>
    <dgm:cxn modelId="{D6A7DCBD-882F-4ACC-A355-030588AC7F63}" type="presParOf" srcId="{CF503C08-3E75-4007-A900-3FA9DF30230F}" destId="{9F6584A2-2A79-48EB-9BD6-39AB36277491}" srcOrd="11" destOrd="0" presId="urn:microsoft.com/office/officeart/2005/8/layout/gear1"/>
    <dgm:cxn modelId="{86A59CE5-0E16-4CC3-9BAC-F13CD86509F0}" type="presParOf" srcId="{CF503C08-3E75-4007-A900-3FA9DF30230F}" destId="{3F87DB7C-A671-4C86-9A57-7FF2FCED959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F5E67-0300-41DB-8D78-29ECBB822B4E}" type="doc">
      <dgm:prSet loTypeId="urn:microsoft.com/office/officeart/2005/8/layout/gear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th-TH"/>
        </a:p>
      </dgm:t>
    </dgm:pt>
    <dgm:pt modelId="{D278DB4C-5B4C-4B84-9C18-52C46B7A5495}">
      <dgm:prSet phldrT="[ข้อความ]"/>
      <dgm:spPr/>
      <dgm:t>
        <a:bodyPr/>
        <a:lstStyle/>
        <a:p>
          <a:r>
            <a:rPr lang="th-TH" b="1" dirty="0" smtClean="0"/>
            <a:t>กำนัน</a:t>
          </a:r>
          <a:endParaRPr lang="th-TH" b="1" dirty="0"/>
        </a:p>
      </dgm:t>
    </dgm:pt>
    <dgm:pt modelId="{11E1F118-3537-493A-A67E-A0F35F89995A}" type="parTrans" cxnId="{E850A2BC-8026-45E3-BD05-B6F7D0F8D97B}">
      <dgm:prSet/>
      <dgm:spPr/>
      <dgm:t>
        <a:bodyPr/>
        <a:lstStyle/>
        <a:p>
          <a:endParaRPr lang="th-TH"/>
        </a:p>
      </dgm:t>
    </dgm:pt>
    <dgm:pt modelId="{3F40C9DE-EB84-4654-BFF3-DE6C700F5BFA}" type="sibTrans" cxnId="{E850A2BC-8026-45E3-BD05-B6F7D0F8D97B}">
      <dgm:prSet/>
      <dgm:spPr/>
      <dgm:t>
        <a:bodyPr/>
        <a:lstStyle/>
        <a:p>
          <a:endParaRPr lang="th-TH"/>
        </a:p>
      </dgm:t>
    </dgm:pt>
    <dgm:pt modelId="{4692D297-895F-4CDE-A1B1-BFE476F0221E}">
      <dgm:prSet phldrT="[ข้อความ]"/>
      <dgm:spPr/>
      <dgm:t>
        <a:bodyPr/>
        <a:lstStyle/>
        <a:p>
          <a:r>
            <a:rPr lang="th-TH" b="1" dirty="0" smtClean="0"/>
            <a:t>แกนนำ</a:t>
          </a:r>
          <a:endParaRPr lang="th-TH" b="1" dirty="0"/>
        </a:p>
      </dgm:t>
    </dgm:pt>
    <dgm:pt modelId="{F97133CE-3089-47C3-A53B-044AE8164B9C}" type="parTrans" cxnId="{B926102E-D2A7-4AB4-BA6E-A296F94FEED4}">
      <dgm:prSet/>
      <dgm:spPr/>
      <dgm:t>
        <a:bodyPr/>
        <a:lstStyle/>
        <a:p>
          <a:endParaRPr lang="th-TH"/>
        </a:p>
      </dgm:t>
    </dgm:pt>
    <dgm:pt modelId="{3994614C-2DBC-436B-B73A-10DA502FAFD7}" type="sibTrans" cxnId="{B926102E-D2A7-4AB4-BA6E-A296F94FEED4}">
      <dgm:prSet/>
      <dgm:spPr/>
      <dgm:t>
        <a:bodyPr/>
        <a:lstStyle/>
        <a:p>
          <a:endParaRPr lang="th-TH"/>
        </a:p>
      </dgm:t>
    </dgm:pt>
    <dgm:pt modelId="{F239B2A5-5EE7-472E-AFDE-0FF186E3EDE9}">
      <dgm:prSet phldrT="[ข้อความ]"/>
      <dgm:spPr/>
      <dgm:t>
        <a:bodyPr/>
        <a:lstStyle/>
        <a:p>
          <a:r>
            <a:rPr lang="th-TH" b="1" dirty="0" smtClean="0"/>
            <a:t>กองทุน.</a:t>
          </a:r>
          <a:endParaRPr lang="th-TH" b="1" dirty="0"/>
        </a:p>
      </dgm:t>
    </dgm:pt>
    <dgm:pt modelId="{4C8C5505-AF77-4D83-AE54-9845A9A31DD7}" type="sibTrans" cxnId="{988E54FD-8BD0-4666-AB8D-269F99E0077B}">
      <dgm:prSet/>
      <dgm:spPr/>
      <dgm:t>
        <a:bodyPr/>
        <a:lstStyle/>
        <a:p>
          <a:endParaRPr lang="th-TH"/>
        </a:p>
      </dgm:t>
    </dgm:pt>
    <dgm:pt modelId="{895F54CC-CE2B-4C17-B6B5-48EA53F9B3C2}" type="parTrans" cxnId="{988E54FD-8BD0-4666-AB8D-269F99E0077B}">
      <dgm:prSet/>
      <dgm:spPr/>
      <dgm:t>
        <a:bodyPr/>
        <a:lstStyle/>
        <a:p>
          <a:endParaRPr lang="th-TH"/>
        </a:p>
      </dgm:t>
    </dgm:pt>
    <dgm:pt modelId="{CF503C08-3E75-4007-A900-3FA9DF30230F}" type="pres">
      <dgm:prSet presAssocID="{6FEF5E67-0300-41DB-8D78-29ECBB822B4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27CB377-4DAD-4B05-ABB4-D6A10AB322AC}" type="pres">
      <dgm:prSet presAssocID="{F239B2A5-5EE7-472E-AFDE-0FF186E3EDE9}" presName="gear1" presStyleLbl="node1" presStyleIdx="0" presStyleCnt="3" custLinFactNeighborX="-3896" custLinFactNeighborY="-2121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6B4A5DA-E025-4D37-9ED4-065F6141642E}" type="pres">
      <dgm:prSet presAssocID="{F239B2A5-5EE7-472E-AFDE-0FF186E3EDE9}" presName="gear1srcNode" presStyleLbl="node1" presStyleIdx="0" presStyleCnt="3"/>
      <dgm:spPr/>
      <dgm:t>
        <a:bodyPr/>
        <a:lstStyle/>
        <a:p>
          <a:endParaRPr lang="th-TH"/>
        </a:p>
      </dgm:t>
    </dgm:pt>
    <dgm:pt modelId="{F07A37A6-29B0-4AB3-B111-EF080E775E8F}" type="pres">
      <dgm:prSet presAssocID="{F239B2A5-5EE7-472E-AFDE-0FF186E3EDE9}" presName="gear1dstNode" presStyleLbl="node1" presStyleIdx="0" presStyleCnt="3"/>
      <dgm:spPr/>
      <dgm:t>
        <a:bodyPr/>
        <a:lstStyle/>
        <a:p>
          <a:endParaRPr lang="th-TH"/>
        </a:p>
      </dgm:t>
    </dgm:pt>
    <dgm:pt modelId="{48F603D7-A676-4D17-9EAA-5C268090A7B2}" type="pres">
      <dgm:prSet presAssocID="{D278DB4C-5B4C-4B84-9C18-52C46B7A5495}" presName="gear2" presStyleLbl="node1" presStyleIdx="1" presStyleCnt="3" custLinFactNeighborX="-20595" custLinFactNeighborY="-2047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FC465B1-03FE-48F7-A7A9-FB77538BFF06}" type="pres">
      <dgm:prSet presAssocID="{D278DB4C-5B4C-4B84-9C18-52C46B7A5495}" presName="gear2srcNode" presStyleLbl="node1" presStyleIdx="1" presStyleCnt="3"/>
      <dgm:spPr/>
      <dgm:t>
        <a:bodyPr/>
        <a:lstStyle/>
        <a:p>
          <a:endParaRPr lang="th-TH"/>
        </a:p>
      </dgm:t>
    </dgm:pt>
    <dgm:pt modelId="{94160B92-D23F-43CC-95A9-1B9665AC1B98}" type="pres">
      <dgm:prSet presAssocID="{D278DB4C-5B4C-4B84-9C18-52C46B7A5495}" presName="gear2dstNode" presStyleLbl="node1" presStyleIdx="1" presStyleCnt="3"/>
      <dgm:spPr/>
      <dgm:t>
        <a:bodyPr/>
        <a:lstStyle/>
        <a:p>
          <a:endParaRPr lang="th-TH"/>
        </a:p>
      </dgm:t>
    </dgm:pt>
    <dgm:pt modelId="{338B4B43-C370-4596-9F9D-AB090E0994AF}" type="pres">
      <dgm:prSet presAssocID="{4692D297-895F-4CDE-A1B1-BFE476F0221E}" presName="gear3" presStyleLbl="node1" presStyleIdx="2" presStyleCnt="3" custScaleX="106964" custScaleY="121279" custLinFactY="9127" custLinFactNeighborX="-24901" custLinFactNeighborY="100000"/>
      <dgm:spPr/>
      <dgm:t>
        <a:bodyPr/>
        <a:lstStyle/>
        <a:p>
          <a:endParaRPr lang="th-TH"/>
        </a:p>
      </dgm:t>
    </dgm:pt>
    <dgm:pt modelId="{C9F58A0A-22A7-4F75-A0B2-69FBBD43F4B8}" type="pres">
      <dgm:prSet presAssocID="{4692D297-895F-4CDE-A1B1-BFE476F0221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9CE884-4961-4578-AB03-8CCD2FBD1092}" type="pres">
      <dgm:prSet presAssocID="{4692D297-895F-4CDE-A1B1-BFE476F0221E}" presName="gear3srcNode" presStyleLbl="node1" presStyleIdx="2" presStyleCnt="3"/>
      <dgm:spPr/>
      <dgm:t>
        <a:bodyPr/>
        <a:lstStyle/>
        <a:p>
          <a:endParaRPr lang="th-TH"/>
        </a:p>
      </dgm:t>
    </dgm:pt>
    <dgm:pt modelId="{622CB950-A47F-42F4-AAF0-3C6CCF635B06}" type="pres">
      <dgm:prSet presAssocID="{4692D297-895F-4CDE-A1B1-BFE476F0221E}" presName="gear3dstNode" presStyleLbl="node1" presStyleIdx="2" presStyleCnt="3"/>
      <dgm:spPr/>
      <dgm:t>
        <a:bodyPr/>
        <a:lstStyle/>
        <a:p>
          <a:endParaRPr lang="th-TH"/>
        </a:p>
      </dgm:t>
    </dgm:pt>
    <dgm:pt modelId="{188041BF-60D4-4816-8760-F01775E3F218}" type="pres">
      <dgm:prSet presAssocID="{4C8C5505-AF77-4D83-AE54-9845A9A31DD7}" presName="connector1" presStyleLbl="sibTrans2D1" presStyleIdx="0" presStyleCnt="3" custLinFactNeighborX="25696" custLinFactNeighborY="669"/>
      <dgm:spPr/>
      <dgm:t>
        <a:bodyPr/>
        <a:lstStyle/>
        <a:p>
          <a:endParaRPr lang="th-TH"/>
        </a:p>
      </dgm:t>
    </dgm:pt>
    <dgm:pt modelId="{9F6584A2-2A79-48EB-9BD6-39AB36277491}" type="pres">
      <dgm:prSet presAssocID="{3F40C9DE-EB84-4654-BFF3-DE6C700F5BFA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3F87DB7C-A671-4C86-9A57-7FF2FCED9590}" type="pres">
      <dgm:prSet presAssocID="{3994614C-2DBC-436B-B73A-10DA502FAFD7}" presName="connector3" presStyleLbl="sibTrans2D1" presStyleIdx="2" presStyleCnt="3" custScaleX="160978" custLinFactNeighborX="25903" custLinFactNeighborY="53359"/>
      <dgm:spPr/>
      <dgm:t>
        <a:bodyPr/>
        <a:lstStyle/>
        <a:p>
          <a:endParaRPr lang="th-TH"/>
        </a:p>
      </dgm:t>
    </dgm:pt>
  </dgm:ptLst>
  <dgm:cxnLst>
    <dgm:cxn modelId="{11CF04B1-7766-4FF3-AFA7-3D2781508FFB}" type="presOf" srcId="{F239B2A5-5EE7-472E-AFDE-0FF186E3EDE9}" destId="{827CB377-4DAD-4B05-ABB4-D6A10AB322AC}" srcOrd="0" destOrd="0" presId="urn:microsoft.com/office/officeart/2005/8/layout/gear1"/>
    <dgm:cxn modelId="{CD0C0AC2-5830-4BE1-ADED-6A315B359360}" type="presOf" srcId="{4692D297-895F-4CDE-A1B1-BFE476F0221E}" destId="{338B4B43-C370-4596-9F9D-AB090E0994AF}" srcOrd="0" destOrd="0" presId="urn:microsoft.com/office/officeart/2005/8/layout/gear1"/>
    <dgm:cxn modelId="{A9165740-92F1-4708-B0CA-91DE7A1289F3}" type="presOf" srcId="{4692D297-895F-4CDE-A1B1-BFE476F0221E}" destId="{AD9CE884-4961-4578-AB03-8CCD2FBD1092}" srcOrd="2" destOrd="0" presId="urn:microsoft.com/office/officeart/2005/8/layout/gear1"/>
    <dgm:cxn modelId="{C1882FC4-FDC0-4D98-8967-5D4C4A09CAE0}" type="presOf" srcId="{D278DB4C-5B4C-4B84-9C18-52C46B7A5495}" destId="{48F603D7-A676-4D17-9EAA-5C268090A7B2}" srcOrd="0" destOrd="0" presId="urn:microsoft.com/office/officeart/2005/8/layout/gear1"/>
    <dgm:cxn modelId="{E850A2BC-8026-45E3-BD05-B6F7D0F8D97B}" srcId="{6FEF5E67-0300-41DB-8D78-29ECBB822B4E}" destId="{D278DB4C-5B4C-4B84-9C18-52C46B7A5495}" srcOrd="1" destOrd="0" parTransId="{11E1F118-3537-493A-A67E-A0F35F89995A}" sibTransId="{3F40C9DE-EB84-4654-BFF3-DE6C700F5BFA}"/>
    <dgm:cxn modelId="{07158A7C-D40C-4D8F-919B-AE5DF1F4242C}" type="presOf" srcId="{4692D297-895F-4CDE-A1B1-BFE476F0221E}" destId="{622CB950-A47F-42F4-AAF0-3C6CCF635B06}" srcOrd="3" destOrd="0" presId="urn:microsoft.com/office/officeart/2005/8/layout/gear1"/>
    <dgm:cxn modelId="{99F10945-3BC1-493F-9457-4A28EDD08D34}" type="presOf" srcId="{F239B2A5-5EE7-472E-AFDE-0FF186E3EDE9}" destId="{F07A37A6-29B0-4AB3-B111-EF080E775E8F}" srcOrd="2" destOrd="0" presId="urn:microsoft.com/office/officeart/2005/8/layout/gear1"/>
    <dgm:cxn modelId="{DBABB20C-CDA1-47D7-BA75-4AE8118267BE}" type="presOf" srcId="{D278DB4C-5B4C-4B84-9C18-52C46B7A5495}" destId="{94160B92-D23F-43CC-95A9-1B9665AC1B98}" srcOrd="2" destOrd="0" presId="urn:microsoft.com/office/officeart/2005/8/layout/gear1"/>
    <dgm:cxn modelId="{BEE00C3A-0043-4A6F-8CEB-74AE02104955}" type="presOf" srcId="{4692D297-895F-4CDE-A1B1-BFE476F0221E}" destId="{C9F58A0A-22A7-4F75-A0B2-69FBBD43F4B8}" srcOrd="1" destOrd="0" presId="urn:microsoft.com/office/officeart/2005/8/layout/gear1"/>
    <dgm:cxn modelId="{525D88E6-81E5-4317-9D4C-10955757AF19}" type="presOf" srcId="{6FEF5E67-0300-41DB-8D78-29ECBB822B4E}" destId="{CF503C08-3E75-4007-A900-3FA9DF30230F}" srcOrd="0" destOrd="0" presId="urn:microsoft.com/office/officeart/2005/8/layout/gear1"/>
    <dgm:cxn modelId="{B926102E-D2A7-4AB4-BA6E-A296F94FEED4}" srcId="{6FEF5E67-0300-41DB-8D78-29ECBB822B4E}" destId="{4692D297-895F-4CDE-A1B1-BFE476F0221E}" srcOrd="2" destOrd="0" parTransId="{F97133CE-3089-47C3-A53B-044AE8164B9C}" sibTransId="{3994614C-2DBC-436B-B73A-10DA502FAFD7}"/>
    <dgm:cxn modelId="{4F389ADF-05DE-475B-BEAD-DE84A56B5C17}" type="presOf" srcId="{F239B2A5-5EE7-472E-AFDE-0FF186E3EDE9}" destId="{96B4A5DA-E025-4D37-9ED4-065F6141642E}" srcOrd="1" destOrd="0" presId="urn:microsoft.com/office/officeart/2005/8/layout/gear1"/>
    <dgm:cxn modelId="{7E210869-1D0E-45F7-838B-C67392C36675}" type="presOf" srcId="{D278DB4C-5B4C-4B84-9C18-52C46B7A5495}" destId="{EFC465B1-03FE-48F7-A7A9-FB77538BFF06}" srcOrd="1" destOrd="0" presId="urn:microsoft.com/office/officeart/2005/8/layout/gear1"/>
    <dgm:cxn modelId="{9FE33BB1-3277-496F-B986-86A3EBE91047}" type="presOf" srcId="{3F40C9DE-EB84-4654-BFF3-DE6C700F5BFA}" destId="{9F6584A2-2A79-48EB-9BD6-39AB36277491}" srcOrd="0" destOrd="0" presId="urn:microsoft.com/office/officeart/2005/8/layout/gear1"/>
    <dgm:cxn modelId="{8267905F-6EB0-463D-A334-BBA988BA3FF2}" type="presOf" srcId="{4C8C5505-AF77-4D83-AE54-9845A9A31DD7}" destId="{188041BF-60D4-4816-8760-F01775E3F218}" srcOrd="0" destOrd="0" presId="urn:microsoft.com/office/officeart/2005/8/layout/gear1"/>
    <dgm:cxn modelId="{0907BECD-420F-4999-9E0F-BFF96BB9F6C8}" type="presOf" srcId="{3994614C-2DBC-436B-B73A-10DA502FAFD7}" destId="{3F87DB7C-A671-4C86-9A57-7FF2FCED9590}" srcOrd="0" destOrd="0" presId="urn:microsoft.com/office/officeart/2005/8/layout/gear1"/>
    <dgm:cxn modelId="{988E54FD-8BD0-4666-AB8D-269F99E0077B}" srcId="{6FEF5E67-0300-41DB-8D78-29ECBB822B4E}" destId="{F239B2A5-5EE7-472E-AFDE-0FF186E3EDE9}" srcOrd="0" destOrd="0" parTransId="{895F54CC-CE2B-4C17-B6B5-48EA53F9B3C2}" sibTransId="{4C8C5505-AF77-4D83-AE54-9845A9A31DD7}"/>
    <dgm:cxn modelId="{24FC7ADF-E10F-4833-9430-3AF6717BBF41}" type="presParOf" srcId="{CF503C08-3E75-4007-A900-3FA9DF30230F}" destId="{827CB377-4DAD-4B05-ABB4-D6A10AB322AC}" srcOrd="0" destOrd="0" presId="urn:microsoft.com/office/officeart/2005/8/layout/gear1"/>
    <dgm:cxn modelId="{7DF46D39-1222-4603-98F5-0872E87F6A48}" type="presParOf" srcId="{CF503C08-3E75-4007-A900-3FA9DF30230F}" destId="{96B4A5DA-E025-4D37-9ED4-065F6141642E}" srcOrd="1" destOrd="0" presId="urn:microsoft.com/office/officeart/2005/8/layout/gear1"/>
    <dgm:cxn modelId="{14FFED13-E56E-4EB3-BBA7-152676880E68}" type="presParOf" srcId="{CF503C08-3E75-4007-A900-3FA9DF30230F}" destId="{F07A37A6-29B0-4AB3-B111-EF080E775E8F}" srcOrd="2" destOrd="0" presId="urn:microsoft.com/office/officeart/2005/8/layout/gear1"/>
    <dgm:cxn modelId="{68DB0C37-582D-4EF9-A068-3917C31F0D55}" type="presParOf" srcId="{CF503C08-3E75-4007-A900-3FA9DF30230F}" destId="{48F603D7-A676-4D17-9EAA-5C268090A7B2}" srcOrd="3" destOrd="0" presId="urn:microsoft.com/office/officeart/2005/8/layout/gear1"/>
    <dgm:cxn modelId="{A9A4C76C-ABC4-4058-9F71-4ADB9BDF7ED5}" type="presParOf" srcId="{CF503C08-3E75-4007-A900-3FA9DF30230F}" destId="{EFC465B1-03FE-48F7-A7A9-FB77538BFF06}" srcOrd="4" destOrd="0" presId="urn:microsoft.com/office/officeart/2005/8/layout/gear1"/>
    <dgm:cxn modelId="{49455AF2-D652-4DCA-A50D-6322887C613A}" type="presParOf" srcId="{CF503C08-3E75-4007-A900-3FA9DF30230F}" destId="{94160B92-D23F-43CC-95A9-1B9665AC1B98}" srcOrd="5" destOrd="0" presId="urn:microsoft.com/office/officeart/2005/8/layout/gear1"/>
    <dgm:cxn modelId="{CD933A24-E3C1-4CF4-8B8D-3094101986AC}" type="presParOf" srcId="{CF503C08-3E75-4007-A900-3FA9DF30230F}" destId="{338B4B43-C370-4596-9F9D-AB090E0994AF}" srcOrd="6" destOrd="0" presId="urn:microsoft.com/office/officeart/2005/8/layout/gear1"/>
    <dgm:cxn modelId="{54B3B65F-3110-4C9D-B3D6-98624CA83D9C}" type="presParOf" srcId="{CF503C08-3E75-4007-A900-3FA9DF30230F}" destId="{C9F58A0A-22A7-4F75-A0B2-69FBBD43F4B8}" srcOrd="7" destOrd="0" presId="urn:microsoft.com/office/officeart/2005/8/layout/gear1"/>
    <dgm:cxn modelId="{702B51D9-D26A-42BD-8FE3-0E257B5BC6CF}" type="presParOf" srcId="{CF503C08-3E75-4007-A900-3FA9DF30230F}" destId="{AD9CE884-4961-4578-AB03-8CCD2FBD1092}" srcOrd="8" destOrd="0" presId="urn:microsoft.com/office/officeart/2005/8/layout/gear1"/>
    <dgm:cxn modelId="{52BEC7D6-3066-4AFB-80B2-D1DA536E3222}" type="presParOf" srcId="{CF503C08-3E75-4007-A900-3FA9DF30230F}" destId="{622CB950-A47F-42F4-AAF0-3C6CCF635B06}" srcOrd="9" destOrd="0" presId="urn:microsoft.com/office/officeart/2005/8/layout/gear1"/>
    <dgm:cxn modelId="{45E94010-CF81-4B99-AB6A-1509098C0007}" type="presParOf" srcId="{CF503C08-3E75-4007-A900-3FA9DF30230F}" destId="{188041BF-60D4-4816-8760-F01775E3F218}" srcOrd="10" destOrd="0" presId="urn:microsoft.com/office/officeart/2005/8/layout/gear1"/>
    <dgm:cxn modelId="{E7AAA079-6201-4722-967E-8DE06188FCEF}" type="presParOf" srcId="{CF503C08-3E75-4007-A900-3FA9DF30230F}" destId="{9F6584A2-2A79-48EB-9BD6-39AB36277491}" srcOrd="11" destOrd="0" presId="urn:microsoft.com/office/officeart/2005/8/layout/gear1"/>
    <dgm:cxn modelId="{22B84920-4EE1-4915-8E8E-D2F21C64EEDD}" type="presParOf" srcId="{CF503C08-3E75-4007-A900-3FA9DF30230F}" destId="{3F87DB7C-A671-4C86-9A57-7FF2FCED959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4E0FC-6141-41EA-B596-F1A2EE29810C}" type="datetimeFigureOut">
              <a:rPr lang="th-TH" smtClean="0"/>
              <a:t>25/03/58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A1D0B-72FA-495F-A9D5-8E1540724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761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3316" name="ตัวยึดหมายเลขภาพนิ่ง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r" eaLnBrk="1" hangingPunct="1"/>
            <a:fld id="{479865C5-B360-4C9D-927A-D52E3689DB43}" type="slidenum">
              <a:rPr lang="en-US" sz="1200">
                <a:latin typeface="Calibri" panose="020F0502020204030204" pitchFamily="34" charset="0"/>
                <a:cs typeface="KodchiangUPC" panose="02020603050405020304" pitchFamily="18" charset="-34"/>
              </a:rPr>
              <a:pPr algn="r" eaLnBrk="1" hangingPunct="1"/>
              <a:t>13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4933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11167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6DD1A1-6E6C-4A88-9F6C-C30E72EF768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FE3767-7D82-4280-9890-D16F5B2574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aiphc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aiphc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6448" y="2246219"/>
            <a:ext cx="7851648" cy="1828800"/>
          </a:xfrm>
        </p:spPr>
        <p:txBody>
          <a:bodyPr>
            <a:noAutofit/>
          </a:bodyPr>
          <a:lstStyle/>
          <a:p>
            <a:r>
              <a:rPr lang="th-TH" sz="8000" dirty="0">
                <a:solidFill>
                  <a:schemeClr val="tx1"/>
                </a:solidFill>
                <a:effectLst/>
              </a:rPr>
              <a:t>เร่งรัดการดำเนินงาน</a:t>
            </a:r>
            <a:br>
              <a:rPr lang="th-TH" sz="8000" dirty="0">
                <a:solidFill>
                  <a:schemeClr val="tx1"/>
                </a:solidFill>
                <a:effectLst/>
              </a:rPr>
            </a:br>
            <a:r>
              <a:rPr lang="th-TH" sz="8000" dirty="0">
                <a:solidFill>
                  <a:schemeClr val="tx1"/>
                </a:solidFill>
                <a:effectLst/>
              </a:rPr>
              <a:t>ตำบลจัดการสุขภาพ 2558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794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th-TH" b="1" smtClean="0">
                <a:solidFill>
                  <a:srgbClr val="66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smtClean="0">
                <a:solidFill>
                  <a:srgbClr val="66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smtClean="0">
                <a:solidFill>
                  <a:srgbClr val="66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การสร้างแผนที่ยุทธศาสตร์</a:t>
            </a:r>
            <a:br>
              <a:rPr lang="th-TH" b="1" smtClean="0">
                <a:solidFill>
                  <a:srgbClr val="66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mtClean="0"/>
          </a:p>
        </p:txBody>
      </p:sp>
      <p:sp>
        <p:nvSpPr>
          <p:cNvPr id="5" name="Freeform 48"/>
          <p:cNvSpPr>
            <a:spLocks/>
          </p:cNvSpPr>
          <p:nvPr/>
        </p:nvSpPr>
        <p:spPr bwMode="auto">
          <a:xfrm>
            <a:off x="2362200" y="1773238"/>
            <a:ext cx="2786063" cy="2951162"/>
          </a:xfrm>
          <a:custGeom>
            <a:avLst/>
            <a:gdLst>
              <a:gd name="T0" fmla="*/ 0 w 1272"/>
              <a:gd name="T1" fmla="*/ 2147483646 h 723"/>
              <a:gd name="T2" fmla="*/ 2147483646 w 1272"/>
              <a:gd name="T3" fmla="*/ 2147483646 h 723"/>
              <a:gd name="T4" fmla="*/ 2147483646 w 1272"/>
              <a:gd name="T5" fmla="*/ 2147483646 h 723"/>
              <a:gd name="T6" fmla="*/ 2147483646 w 1272"/>
              <a:gd name="T7" fmla="*/ 2147483646 h 723"/>
              <a:gd name="T8" fmla="*/ 2147483646 w 1272"/>
              <a:gd name="T9" fmla="*/ 2147483646 h 723"/>
              <a:gd name="T10" fmla="*/ 2147483646 w 1272"/>
              <a:gd name="T11" fmla="*/ 2147483646 h 723"/>
              <a:gd name="T12" fmla="*/ 2147483646 w 1272"/>
              <a:gd name="T13" fmla="*/ 2147483646 h 723"/>
              <a:gd name="T14" fmla="*/ 2147483646 w 1272"/>
              <a:gd name="T15" fmla="*/ 2147483646 h 723"/>
              <a:gd name="T16" fmla="*/ 2147483646 w 1272"/>
              <a:gd name="T17" fmla="*/ 2147483646 h 723"/>
              <a:gd name="T18" fmla="*/ 2147483646 w 1272"/>
              <a:gd name="T19" fmla="*/ 2147483646 h 723"/>
              <a:gd name="T20" fmla="*/ 2147483646 w 1272"/>
              <a:gd name="T21" fmla="*/ 0 h 7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72"/>
              <a:gd name="T34" fmla="*/ 0 h 723"/>
              <a:gd name="T35" fmla="*/ 1272 w 1272"/>
              <a:gd name="T36" fmla="*/ 723 h 7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72" h="723">
                <a:moveTo>
                  <a:pt x="0" y="718"/>
                </a:moveTo>
                <a:cubicBezTo>
                  <a:pt x="112" y="713"/>
                  <a:pt x="261" y="723"/>
                  <a:pt x="363" y="655"/>
                </a:cubicBezTo>
                <a:cubicBezTo>
                  <a:pt x="435" y="543"/>
                  <a:pt x="333" y="381"/>
                  <a:pt x="500" y="327"/>
                </a:cubicBezTo>
                <a:cubicBezTo>
                  <a:pt x="648" y="228"/>
                  <a:pt x="761" y="269"/>
                  <a:pt x="972" y="264"/>
                </a:cubicBezTo>
                <a:cubicBezTo>
                  <a:pt x="981" y="262"/>
                  <a:pt x="1032" y="254"/>
                  <a:pt x="1045" y="246"/>
                </a:cubicBezTo>
                <a:cubicBezTo>
                  <a:pt x="1106" y="208"/>
                  <a:pt x="1015" y="243"/>
                  <a:pt x="1090" y="218"/>
                </a:cubicBezTo>
                <a:cubicBezTo>
                  <a:pt x="1106" y="203"/>
                  <a:pt x="1118" y="194"/>
                  <a:pt x="1127" y="173"/>
                </a:cubicBezTo>
                <a:cubicBezTo>
                  <a:pt x="1147" y="126"/>
                  <a:pt x="1125" y="122"/>
                  <a:pt x="1172" y="91"/>
                </a:cubicBezTo>
                <a:cubicBezTo>
                  <a:pt x="1178" y="82"/>
                  <a:pt x="1181" y="71"/>
                  <a:pt x="1190" y="64"/>
                </a:cubicBezTo>
                <a:cubicBezTo>
                  <a:pt x="1198" y="58"/>
                  <a:pt x="1210" y="60"/>
                  <a:pt x="1218" y="55"/>
                </a:cubicBezTo>
                <a:cubicBezTo>
                  <a:pt x="1238" y="43"/>
                  <a:pt x="1262" y="21"/>
                  <a:pt x="1272" y="0"/>
                </a:cubicBezTo>
              </a:path>
            </a:pathLst>
          </a:custGeom>
          <a:noFill/>
          <a:ln w="57150">
            <a:solidFill>
              <a:srgbClr val="FF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4038600" y="1125538"/>
            <a:ext cx="457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 b="1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4400" b="1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กำหนดจุดหมาย</a:t>
            </a:r>
            <a:r>
              <a:rPr lang="th-TH" sz="4400" b="1">
                <a:solidFill>
                  <a:srgbClr val="6600CC"/>
                </a:solidFill>
                <a:latin typeface="Angsana New" panose="02020603050405020304" pitchFamily="18" charset="-34"/>
              </a:rPr>
              <a:t>ปลายทาง</a:t>
            </a:r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4500563" y="1773238"/>
            <a:ext cx="3886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h-TH" sz="48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เราจะไปไหน ?</a:t>
            </a: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2417763" y="2925763"/>
            <a:ext cx="6546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 เขียนแผนที่การเดินทางไปสู่จุดหมายปลายทาง</a:t>
            </a: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3617913" y="3336925"/>
            <a:ext cx="3886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h-TH" sz="48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เราจะไปอย่างไร ?</a:t>
            </a:r>
          </a:p>
        </p:txBody>
      </p:sp>
      <p:sp>
        <p:nvSpPr>
          <p:cNvPr id="12" name="Text Box 46"/>
          <p:cNvSpPr txBox="1">
            <a:spLocks noChangeArrowheads="1"/>
          </p:cNvSpPr>
          <p:nvPr/>
        </p:nvSpPr>
        <p:spPr bwMode="auto">
          <a:xfrm>
            <a:off x="854075" y="4629150"/>
            <a:ext cx="3984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800" b="1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4800" b="1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วิเคราะห์สถานการณ์</a:t>
            </a: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914400" y="5272088"/>
            <a:ext cx="3886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h-TH" sz="48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เราอยู่ที่ไหน ?</a:t>
            </a:r>
          </a:p>
        </p:txBody>
      </p:sp>
    </p:spTree>
    <p:extLst>
      <p:ext uri="{BB962C8B-B14F-4D97-AF65-F5344CB8AC3E}">
        <p14:creationId xmlns:p14="http://schemas.microsoft.com/office/powerpoint/2010/main" val="144875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765175"/>
            <a:ext cx="5616575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1" y="1532920"/>
            <a:ext cx="2588943" cy="1882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60" y="2708920"/>
            <a:ext cx="2484278" cy="1656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55" y="4834167"/>
            <a:ext cx="2592288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435600" y="0"/>
            <a:ext cx="35290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วิเคราะห์สถานการณ์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545" y="749559"/>
            <a:ext cx="5616575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1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388421"/>
            <a:ext cx="914400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แบบผังจุดหมาย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ปลายทาง ใน ๔  มุมมอง</a:t>
            </a:r>
            <a:endParaRPr lang="th-TH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4547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206354"/>
              </p:ext>
            </p:extLst>
          </p:nvPr>
        </p:nvGraphicFramePr>
        <p:xfrm>
          <a:off x="381000" y="1295400"/>
          <a:ext cx="8534400" cy="5187950"/>
        </p:xfrm>
        <a:graphic>
          <a:graphicData uri="http://schemas.openxmlformats.org/drawingml/2006/table">
            <a:tbl>
              <a:tblPr/>
              <a:tblGrid>
                <a:gridCol w="4561378"/>
                <a:gridCol w="3973022"/>
              </a:tblGrid>
              <a:tr h="30481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itchFamily="34" charset="-34"/>
                          <a:cs typeface="TH SarabunIT๙" pitchFamily="34" charset="-34"/>
                        </a:rPr>
                        <a:t>ประชาชน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มีความรู้ที่จำเป็น เพื่อการมีสุขภาพดี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มีการระดมพลังพลเมือง  มีส่วนร่วมมากขึ้น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มีการสร้างนวตกรรมต้นแบบ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๔. มีการพัฒนาพฤติกรรมของตนเอง เพื่อ  การป้องกันโรค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เบาหวาน  ความดัน  โรคไต  เส้นเลือดอุดอัน  มะเร็ง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มีความสุขไม่เครียด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๕. ช่วยกันวางมาตรการทางสังคม ทั้งเชิงบวก และ ลบ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กระบวนการ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มีเวทีประชาคมหมู่บ้าน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ขยายพื้นที่ โอกาสเสวนาประจำชุมชน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มีการพูดคุย สุนทรียสนทนาในการมีสุขภาพดี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ระดมพลังรณรงค์ให้ความสำคัญในการทำหน้าที่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มีจุดรวมพลในการบริหารจัดการเครือข่าย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มีการจัดตั้งกลุ่ม จัดการแลกเปลี่ยนเรียนรู้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ส่งเสริมความรักใคร่ผูกพันกันในท้องถิ่น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98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ภาคี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หน่วยงานภาครัฐ สนับสนุนวิชาการ งบประมาณ บริการ (พัฒนาชุมชน มท. สธ. พม. ศธ. วธ. ตร. อสส.ฯลฯ)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สื่อมวลชนสนับสนุนการประชาสัมพันธ์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อปท.สนับสุนนงบประมาณ/สาธารณูปโภค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รากฐาน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พัฒนาระบบฐานข้อมูลสุขภาพชุมชน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ให้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มีการศึกษาดูงาน และเปิดบ้าน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แลกเปลี่ยน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ข้อมูล ข่าวสารทันสมัย รวดเร็ว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ความสามัคคีร่วมมือร่วมใจ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4" name="Rectangle 32"/>
          <p:cNvSpPr>
            <a:spLocks noChangeArrowheads="1"/>
          </p:cNvSpPr>
          <p:nvPr/>
        </p:nvSpPr>
        <p:spPr bwMode="auto">
          <a:xfrm>
            <a:off x="0" y="6356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2919423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0" y="3124200"/>
            <a:ext cx="6172200" cy="1893888"/>
          </a:xfrm>
        </p:spPr>
        <p:txBody>
          <a:bodyPr anchor="b"/>
          <a:lstStyle/>
          <a:p>
            <a:pPr eaLnBrk="1" hangingPunct="1"/>
            <a:endParaRPr lang="en-US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2400" b="1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547813" y="1412875"/>
            <a:ext cx="3024187" cy="647700"/>
          </a:xfrm>
          <a:prstGeom prst="plaque">
            <a:avLst>
              <a:gd name="adj" fmla="val 16667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latin typeface="Century Schoolbook" panose="02040604050505020304" pitchFamily="18" charset="0"/>
              <a:cs typeface="KodchiangUPC" panose="02020603050405020304" pitchFamily="18" charset="-34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48038" y="3284538"/>
            <a:ext cx="3816350" cy="576262"/>
          </a:xfrm>
          <a:prstGeom prst="plaque">
            <a:avLst>
              <a:gd name="adj" fmla="val 16667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latin typeface="Century Schoolbook" panose="02040604050505020304" pitchFamily="18" charset="0"/>
              <a:cs typeface="KodchiangUPC" panose="02020603050405020304" pitchFamily="18" charset="-34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867400" y="5876925"/>
            <a:ext cx="2125663" cy="576263"/>
          </a:xfrm>
          <a:prstGeom prst="plaque">
            <a:avLst>
              <a:gd name="adj" fmla="val 16667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latin typeface="Century Schoolbook" panose="02040604050505020304" pitchFamily="18" charset="0"/>
              <a:cs typeface="KodchiangUPC" panose="02020603050405020304" pitchFamily="18" charset="-34"/>
            </a:endParaRPr>
          </a:p>
        </p:txBody>
      </p:sp>
      <p:sp>
        <p:nvSpPr>
          <p:cNvPr id="12295" name="AutoShape 7"/>
          <p:cNvSpPr>
            <a:spLocks noChangeAspect="1" noChangeArrowheads="1" noTextEdit="1"/>
          </p:cNvSpPr>
          <p:nvPr/>
        </p:nvSpPr>
        <p:spPr bwMode="auto">
          <a:xfrm>
            <a:off x="1588" y="-303213"/>
            <a:ext cx="9144000" cy="680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latin typeface="Century Schoolbook" panose="02040604050505020304" pitchFamily="18" charset="0"/>
              <a:cs typeface="KodchiangUPC" panose="02020603050405020304" pitchFamily="18" charset="-34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467100" y="92075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endParaRPr lang="en-US" sz="2800">
              <a:latin typeface="Century Schoolbook" panose="02040604050505020304" pitchFamily="18" charset="0"/>
            </a:endParaRPr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3419475" y="3357563"/>
            <a:ext cx="4752975" cy="792162"/>
            <a:chOff x="2111" y="2069"/>
            <a:chExt cx="2400" cy="385"/>
          </a:xfrm>
        </p:grpSpPr>
        <p:sp>
          <p:nvSpPr>
            <p:cNvPr id="12326" name="Freeform 11"/>
            <p:cNvSpPr>
              <a:spLocks/>
            </p:cNvSpPr>
            <p:nvPr/>
          </p:nvSpPr>
          <p:spPr bwMode="auto">
            <a:xfrm>
              <a:off x="2111" y="2069"/>
              <a:ext cx="2400" cy="385"/>
            </a:xfrm>
            <a:custGeom>
              <a:avLst/>
              <a:gdLst>
                <a:gd name="T0" fmla="*/ 0 w 10000"/>
                <a:gd name="T1" fmla="*/ 0 h 1600"/>
                <a:gd name="T2" fmla="*/ 0 w 10000"/>
                <a:gd name="T3" fmla="*/ 0 h 1600"/>
                <a:gd name="T4" fmla="*/ 0 w 10000"/>
                <a:gd name="T5" fmla="*/ 0 h 1600"/>
                <a:gd name="T6" fmla="*/ 0 w 10000"/>
                <a:gd name="T7" fmla="*/ 0 h 1600"/>
                <a:gd name="T8" fmla="*/ 0 w 10000"/>
                <a:gd name="T9" fmla="*/ 0 h 1600"/>
                <a:gd name="T10" fmla="*/ 0 w 10000"/>
                <a:gd name="T11" fmla="*/ 0 h 1600"/>
                <a:gd name="T12" fmla="*/ 0 w 10000"/>
                <a:gd name="T13" fmla="*/ 0 h 1600"/>
                <a:gd name="T14" fmla="*/ 0 w 10000"/>
                <a:gd name="T15" fmla="*/ 0 h 1600"/>
                <a:gd name="T16" fmla="*/ 0 w 10000"/>
                <a:gd name="T17" fmla="*/ 0 h 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00"/>
                <a:gd name="T28" fmla="*/ 0 h 1600"/>
                <a:gd name="T29" fmla="*/ 10000 w 10000"/>
                <a:gd name="T30" fmla="*/ 1600 h 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00" h="1600">
                  <a:moveTo>
                    <a:pt x="267" y="0"/>
                  </a:moveTo>
                  <a:cubicBezTo>
                    <a:pt x="267" y="148"/>
                    <a:pt x="148" y="267"/>
                    <a:pt x="0" y="267"/>
                  </a:cubicBezTo>
                  <a:lnTo>
                    <a:pt x="0" y="1334"/>
                  </a:lnTo>
                  <a:cubicBezTo>
                    <a:pt x="148" y="1334"/>
                    <a:pt x="267" y="1453"/>
                    <a:pt x="267" y="1600"/>
                  </a:cubicBezTo>
                  <a:lnTo>
                    <a:pt x="9734" y="1600"/>
                  </a:lnTo>
                  <a:cubicBezTo>
                    <a:pt x="9734" y="1453"/>
                    <a:pt x="9853" y="1334"/>
                    <a:pt x="10000" y="1334"/>
                  </a:cubicBezTo>
                  <a:lnTo>
                    <a:pt x="10000" y="267"/>
                  </a:lnTo>
                  <a:cubicBezTo>
                    <a:pt x="9853" y="267"/>
                    <a:pt x="9734" y="148"/>
                    <a:pt x="9734" y="0"/>
                  </a:cubicBezTo>
                  <a:lnTo>
                    <a:pt x="267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2327" name="Freeform 12"/>
            <p:cNvSpPr>
              <a:spLocks/>
            </p:cNvSpPr>
            <p:nvPr/>
          </p:nvSpPr>
          <p:spPr bwMode="auto">
            <a:xfrm>
              <a:off x="2111" y="2069"/>
              <a:ext cx="2400" cy="385"/>
            </a:xfrm>
            <a:custGeom>
              <a:avLst/>
              <a:gdLst>
                <a:gd name="T0" fmla="*/ 0 w 10000"/>
                <a:gd name="T1" fmla="*/ 0 h 1600"/>
                <a:gd name="T2" fmla="*/ 0 w 10000"/>
                <a:gd name="T3" fmla="*/ 0 h 1600"/>
                <a:gd name="T4" fmla="*/ 0 w 10000"/>
                <a:gd name="T5" fmla="*/ 0 h 1600"/>
                <a:gd name="T6" fmla="*/ 0 w 10000"/>
                <a:gd name="T7" fmla="*/ 0 h 1600"/>
                <a:gd name="T8" fmla="*/ 0 w 10000"/>
                <a:gd name="T9" fmla="*/ 0 h 1600"/>
                <a:gd name="T10" fmla="*/ 0 w 10000"/>
                <a:gd name="T11" fmla="*/ 0 h 1600"/>
                <a:gd name="T12" fmla="*/ 0 w 10000"/>
                <a:gd name="T13" fmla="*/ 0 h 1600"/>
                <a:gd name="T14" fmla="*/ 0 w 10000"/>
                <a:gd name="T15" fmla="*/ 0 h 1600"/>
                <a:gd name="T16" fmla="*/ 0 w 10000"/>
                <a:gd name="T17" fmla="*/ 0 h 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00"/>
                <a:gd name="T28" fmla="*/ 0 h 1600"/>
                <a:gd name="T29" fmla="*/ 10000 w 10000"/>
                <a:gd name="T30" fmla="*/ 1600 h 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00" h="1600">
                  <a:moveTo>
                    <a:pt x="267" y="0"/>
                  </a:moveTo>
                  <a:cubicBezTo>
                    <a:pt x="267" y="148"/>
                    <a:pt x="148" y="267"/>
                    <a:pt x="0" y="267"/>
                  </a:cubicBezTo>
                  <a:lnTo>
                    <a:pt x="0" y="1334"/>
                  </a:lnTo>
                  <a:cubicBezTo>
                    <a:pt x="148" y="1334"/>
                    <a:pt x="267" y="1453"/>
                    <a:pt x="267" y="1600"/>
                  </a:cubicBezTo>
                  <a:lnTo>
                    <a:pt x="9734" y="1600"/>
                  </a:lnTo>
                  <a:cubicBezTo>
                    <a:pt x="9734" y="1453"/>
                    <a:pt x="9853" y="1334"/>
                    <a:pt x="10000" y="1334"/>
                  </a:cubicBezTo>
                  <a:lnTo>
                    <a:pt x="10000" y="267"/>
                  </a:lnTo>
                  <a:cubicBezTo>
                    <a:pt x="9853" y="267"/>
                    <a:pt x="9734" y="148"/>
                    <a:pt x="9734" y="0"/>
                  </a:cubicBezTo>
                  <a:lnTo>
                    <a:pt x="267" y="0"/>
                  </a:lnTo>
                  <a:close/>
                </a:path>
              </a:pathLst>
            </a:custGeom>
            <a:solidFill>
              <a:srgbClr val="FFCCFF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3563938" y="3614738"/>
            <a:ext cx="4462462" cy="49212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สร้างแผนที่ยุทธศาสตร์ปฏิบัติการ(</a:t>
            </a:r>
            <a:r>
              <a:rPr lang="en-US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SLM)</a:t>
            </a:r>
            <a:endParaRPr lang="th-TH" b="1">
              <a:solidFill>
                <a:srgbClr val="000066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12300" name="Group 14"/>
          <p:cNvGrpSpPr>
            <a:grpSpLocks/>
          </p:cNvGrpSpPr>
          <p:nvPr/>
        </p:nvGrpSpPr>
        <p:grpSpPr bwMode="auto">
          <a:xfrm>
            <a:off x="4321175" y="4283075"/>
            <a:ext cx="3851275" cy="730250"/>
            <a:chOff x="2591" y="2646"/>
            <a:chExt cx="2064" cy="386"/>
          </a:xfrm>
        </p:grpSpPr>
        <p:sp>
          <p:nvSpPr>
            <p:cNvPr id="12324" name="Freeform 15"/>
            <p:cNvSpPr>
              <a:spLocks/>
            </p:cNvSpPr>
            <p:nvPr/>
          </p:nvSpPr>
          <p:spPr bwMode="auto">
            <a:xfrm>
              <a:off x="2591" y="2646"/>
              <a:ext cx="2064" cy="386"/>
            </a:xfrm>
            <a:custGeom>
              <a:avLst/>
              <a:gdLst>
                <a:gd name="T0" fmla="*/ 0 w 8600"/>
                <a:gd name="T1" fmla="*/ 0 h 1600"/>
                <a:gd name="T2" fmla="*/ 0 w 8600"/>
                <a:gd name="T3" fmla="*/ 0 h 1600"/>
                <a:gd name="T4" fmla="*/ 0 w 8600"/>
                <a:gd name="T5" fmla="*/ 0 h 1600"/>
                <a:gd name="T6" fmla="*/ 0 w 8600"/>
                <a:gd name="T7" fmla="*/ 0 h 1600"/>
                <a:gd name="T8" fmla="*/ 0 w 8600"/>
                <a:gd name="T9" fmla="*/ 0 h 1600"/>
                <a:gd name="T10" fmla="*/ 0 w 8600"/>
                <a:gd name="T11" fmla="*/ 0 h 1600"/>
                <a:gd name="T12" fmla="*/ 0 w 8600"/>
                <a:gd name="T13" fmla="*/ 0 h 1600"/>
                <a:gd name="T14" fmla="*/ 0 w 8600"/>
                <a:gd name="T15" fmla="*/ 0 h 1600"/>
                <a:gd name="T16" fmla="*/ 0 w 8600"/>
                <a:gd name="T17" fmla="*/ 0 h 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600"/>
                <a:gd name="T28" fmla="*/ 0 h 1600"/>
                <a:gd name="T29" fmla="*/ 8600 w 8600"/>
                <a:gd name="T30" fmla="*/ 1600 h 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600" h="1600">
                  <a:moveTo>
                    <a:pt x="267" y="0"/>
                  </a:moveTo>
                  <a:cubicBezTo>
                    <a:pt x="267" y="148"/>
                    <a:pt x="148" y="267"/>
                    <a:pt x="0" y="267"/>
                  </a:cubicBezTo>
                  <a:lnTo>
                    <a:pt x="0" y="1334"/>
                  </a:lnTo>
                  <a:cubicBezTo>
                    <a:pt x="148" y="1334"/>
                    <a:pt x="267" y="1453"/>
                    <a:pt x="267" y="1600"/>
                  </a:cubicBezTo>
                  <a:lnTo>
                    <a:pt x="8334" y="1600"/>
                  </a:lnTo>
                  <a:cubicBezTo>
                    <a:pt x="8334" y="1453"/>
                    <a:pt x="8453" y="1334"/>
                    <a:pt x="8600" y="1334"/>
                  </a:cubicBezTo>
                  <a:lnTo>
                    <a:pt x="8600" y="267"/>
                  </a:lnTo>
                  <a:cubicBezTo>
                    <a:pt x="8453" y="267"/>
                    <a:pt x="8334" y="148"/>
                    <a:pt x="8334" y="0"/>
                  </a:cubicBezTo>
                  <a:lnTo>
                    <a:pt x="267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2325" name="Freeform 16"/>
            <p:cNvSpPr>
              <a:spLocks/>
            </p:cNvSpPr>
            <p:nvPr/>
          </p:nvSpPr>
          <p:spPr bwMode="auto">
            <a:xfrm>
              <a:off x="2591" y="2646"/>
              <a:ext cx="2064" cy="386"/>
            </a:xfrm>
            <a:custGeom>
              <a:avLst/>
              <a:gdLst>
                <a:gd name="T0" fmla="*/ 0 w 8600"/>
                <a:gd name="T1" fmla="*/ 0 h 1600"/>
                <a:gd name="T2" fmla="*/ 0 w 8600"/>
                <a:gd name="T3" fmla="*/ 0 h 1600"/>
                <a:gd name="T4" fmla="*/ 0 w 8600"/>
                <a:gd name="T5" fmla="*/ 0 h 1600"/>
                <a:gd name="T6" fmla="*/ 0 w 8600"/>
                <a:gd name="T7" fmla="*/ 0 h 1600"/>
                <a:gd name="T8" fmla="*/ 0 w 8600"/>
                <a:gd name="T9" fmla="*/ 0 h 1600"/>
                <a:gd name="T10" fmla="*/ 0 w 8600"/>
                <a:gd name="T11" fmla="*/ 0 h 1600"/>
                <a:gd name="T12" fmla="*/ 0 w 8600"/>
                <a:gd name="T13" fmla="*/ 0 h 1600"/>
                <a:gd name="T14" fmla="*/ 0 w 8600"/>
                <a:gd name="T15" fmla="*/ 0 h 1600"/>
                <a:gd name="T16" fmla="*/ 0 w 8600"/>
                <a:gd name="T17" fmla="*/ 0 h 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600"/>
                <a:gd name="T28" fmla="*/ 0 h 1600"/>
                <a:gd name="T29" fmla="*/ 8600 w 8600"/>
                <a:gd name="T30" fmla="*/ 1600 h 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600" h="1600">
                  <a:moveTo>
                    <a:pt x="267" y="0"/>
                  </a:moveTo>
                  <a:cubicBezTo>
                    <a:pt x="267" y="148"/>
                    <a:pt x="148" y="267"/>
                    <a:pt x="0" y="267"/>
                  </a:cubicBezTo>
                  <a:lnTo>
                    <a:pt x="0" y="1334"/>
                  </a:lnTo>
                  <a:cubicBezTo>
                    <a:pt x="148" y="1334"/>
                    <a:pt x="267" y="1453"/>
                    <a:pt x="267" y="1600"/>
                  </a:cubicBezTo>
                  <a:lnTo>
                    <a:pt x="8334" y="1600"/>
                  </a:lnTo>
                  <a:cubicBezTo>
                    <a:pt x="8334" y="1453"/>
                    <a:pt x="8453" y="1334"/>
                    <a:pt x="8600" y="1334"/>
                  </a:cubicBezTo>
                  <a:lnTo>
                    <a:pt x="8600" y="267"/>
                  </a:lnTo>
                  <a:cubicBezTo>
                    <a:pt x="8453" y="267"/>
                    <a:pt x="8334" y="148"/>
                    <a:pt x="8334" y="0"/>
                  </a:cubicBezTo>
                  <a:lnTo>
                    <a:pt x="267" y="0"/>
                  </a:lnTo>
                  <a:close/>
                </a:path>
              </a:pathLst>
            </a:custGeom>
            <a:solidFill>
              <a:srgbClr val="FFCCFF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6938963" y="3946525"/>
            <a:ext cx="8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endParaRPr lang="en-US" sz="2800">
              <a:latin typeface="Century Schoolbook" panose="02040604050505020304" pitchFamily="18" charset="0"/>
            </a:endParaRPr>
          </a:p>
        </p:txBody>
      </p:sp>
      <p:grpSp>
        <p:nvGrpSpPr>
          <p:cNvPr id="12302" name="Group 21"/>
          <p:cNvGrpSpPr>
            <a:grpSpLocks/>
          </p:cNvGrpSpPr>
          <p:nvPr/>
        </p:nvGrpSpPr>
        <p:grpSpPr bwMode="auto">
          <a:xfrm>
            <a:off x="1588" y="3551238"/>
            <a:ext cx="2743200" cy="2538412"/>
            <a:chOff x="0" y="2455"/>
            <a:chExt cx="1728" cy="1617"/>
          </a:xfrm>
        </p:grpSpPr>
        <p:pic>
          <p:nvPicPr>
            <p:cNvPr id="12322" name="Picture 2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55"/>
              <a:ext cx="1728" cy="1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3" name="Picture 2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55"/>
              <a:ext cx="1728" cy="1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03" name="Rectangle 24"/>
          <p:cNvSpPr>
            <a:spLocks noChangeArrowheads="1"/>
          </p:cNvSpPr>
          <p:nvPr/>
        </p:nvSpPr>
        <p:spPr bwMode="auto">
          <a:xfrm>
            <a:off x="1882775" y="996950"/>
            <a:ext cx="50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h-TH" sz="2800" b="1">
                <a:solidFill>
                  <a:srgbClr val="000000"/>
                </a:solidFill>
                <a:latin typeface="Angsana New" panose="02020603050405020304" pitchFamily="18" charset="-34"/>
              </a:rPr>
              <a:t> </a:t>
            </a:r>
            <a:endParaRPr lang="th-TH" sz="2800">
              <a:latin typeface="Century Schoolbook" panose="02040604050505020304" pitchFamily="18" charset="0"/>
            </a:endParaRPr>
          </a:p>
        </p:txBody>
      </p:sp>
      <p:sp>
        <p:nvSpPr>
          <p:cNvPr id="12304" name="Rectangle 26"/>
          <p:cNvSpPr>
            <a:spLocks noChangeArrowheads="1"/>
          </p:cNvSpPr>
          <p:nvPr/>
        </p:nvSpPr>
        <p:spPr bwMode="auto">
          <a:xfrm>
            <a:off x="3065463" y="996950"/>
            <a:ext cx="15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>
              <a:latin typeface="Century Schoolbook" panose="02040604050505020304" pitchFamily="18" charset="0"/>
            </a:endParaRPr>
          </a:p>
        </p:txBody>
      </p:sp>
      <p:sp>
        <p:nvSpPr>
          <p:cNvPr id="12305" name="Rectangle 27"/>
          <p:cNvSpPr>
            <a:spLocks noChangeArrowheads="1"/>
          </p:cNvSpPr>
          <p:nvPr/>
        </p:nvSpPr>
        <p:spPr bwMode="auto">
          <a:xfrm>
            <a:off x="2284413" y="1358900"/>
            <a:ext cx="15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>
              <a:latin typeface="Century Schoolbook" panose="02040604050505020304" pitchFamily="18" charset="0"/>
            </a:endParaRPr>
          </a:p>
        </p:txBody>
      </p:sp>
      <p:sp>
        <p:nvSpPr>
          <p:cNvPr id="12306" name="Freeform 32"/>
          <p:cNvSpPr>
            <a:spLocks noEditPoints="1"/>
          </p:cNvSpPr>
          <p:nvPr/>
        </p:nvSpPr>
        <p:spPr bwMode="auto">
          <a:xfrm>
            <a:off x="252413" y="1557338"/>
            <a:ext cx="5040312" cy="5111750"/>
          </a:xfrm>
          <a:custGeom>
            <a:avLst/>
            <a:gdLst>
              <a:gd name="T0" fmla="*/ 2147483646 w 2601"/>
              <a:gd name="T1" fmla="*/ 0 h 2704"/>
              <a:gd name="T2" fmla="*/ 2147483646 w 2601"/>
              <a:gd name="T3" fmla="*/ 2147483646 h 2704"/>
              <a:gd name="T4" fmla="*/ 2147483646 w 2601"/>
              <a:gd name="T5" fmla="*/ 2147483646 h 2704"/>
              <a:gd name="T6" fmla="*/ 0 w 2601"/>
              <a:gd name="T7" fmla="*/ 2147483646 h 2704"/>
              <a:gd name="T8" fmla="*/ 2147483646 w 2601"/>
              <a:gd name="T9" fmla="*/ 0 h 2704"/>
              <a:gd name="T10" fmla="*/ 2147483646 w 2601"/>
              <a:gd name="T11" fmla="*/ 2147483646 h 2704"/>
              <a:gd name="T12" fmla="*/ 2147483646 w 2601"/>
              <a:gd name="T13" fmla="*/ 2147483646 h 2704"/>
              <a:gd name="T14" fmla="*/ 2147483646 w 2601"/>
              <a:gd name="T15" fmla="*/ 2147483646 h 2704"/>
              <a:gd name="T16" fmla="*/ 2147483646 w 2601"/>
              <a:gd name="T17" fmla="*/ 2147483646 h 27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01"/>
              <a:gd name="T28" fmla="*/ 0 h 2704"/>
              <a:gd name="T29" fmla="*/ 2601 w 2601"/>
              <a:gd name="T30" fmla="*/ 2704 h 27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01" h="2704">
                <a:moveTo>
                  <a:pt x="18" y="0"/>
                </a:moveTo>
                <a:lnTo>
                  <a:pt x="2568" y="2652"/>
                </a:lnTo>
                <a:lnTo>
                  <a:pt x="2551" y="2669"/>
                </a:lnTo>
                <a:lnTo>
                  <a:pt x="0" y="17"/>
                </a:lnTo>
                <a:lnTo>
                  <a:pt x="18" y="0"/>
                </a:lnTo>
                <a:close/>
                <a:moveTo>
                  <a:pt x="2577" y="2627"/>
                </a:moveTo>
                <a:lnTo>
                  <a:pt x="2601" y="2704"/>
                </a:lnTo>
                <a:lnTo>
                  <a:pt x="2525" y="2677"/>
                </a:lnTo>
                <a:lnTo>
                  <a:pt x="2577" y="2627"/>
                </a:lnTo>
                <a:close/>
              </a:path>
            </a:pathLst>
          </a:custGeom>
          <a:solidFill>
            <a:schemeClr val="tx1"/>
          </a:solidFill>
          <a:ln w="3175">
            <a:solidFill>
              <a:schemeClr val="hlink"/>
            </a:solidFill>
            <a:bevel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2307" name="AutoShape 33"/>
          <p:cNvSpPr>
            <a:spLocks noChangeArrowheads="1"/>
          </p:cNvSpPr>
          <p:nvPr/>
        </p:nvSpPr>
        <p:spPr bwMode="auto">
          <a:xfrm>
            <a:off x="2051050" y="2032000"/>
            <a:ext cx="3384550" cy="533400"/>
          </a:xfrm>
          <a:prstGeom prst="plaque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กำหนดจุดหมายปลายทาง </a:t>
            </a:r>
          </a:p>
        </p:txBody>
      </p:sp>
      <p:sp>
        <p:nvSpPr>
          <p:cNvPr id="12308" name="AutoShape 34"/>
          <p:cNvSpPr>
            <a:spLocks noChangeArrowheads="1"/>
          </p:cNvSpPr>
          <p:nvPr/>
        </p:nvSpPr>
        <p:spPr bwMode="auto">
          <a:xfrm>
            <a:off x="1409700" y="1458913"/>
            <a:ext cx="3810000" cy="457200"/>
          </a:xfrm>
          <a:prstGeom prst="plaque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วิเคราะห์บริบท / สถานการณ์</a:t>
            </a:r>
          </a:p>
        </p:txBody>
      </p:sp>
      <p:sp>
        <p:nvSpPr>
          <p:cNvPr id="12309" name="Oval 35"/>
          <p:cNvSpPr>
            <a:spLocks noChangeArrowheads="1"/>
          </p:cNvSpPr>
          <p:nvPr/>
        </p:nvSpPr>
        <p:spPr bwMode="auto">
          <a:xfrm>
            <a:off x="684213" y="1412875"/>
            <a:ext cx="609600" cy="609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4000" b="1">
                <a:solidFill>
                  <a:srgbClr val="004182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2310" name="Oval 36"/>
          <p:cNvSpPr>
            <a:spLocks noChangeArrowheads="1"/>
          </p:cNvSpPr>
          <p:nvPr/>
        </p:nvSpPr>
        <p:spPr bwMode="auto">
          <a:xfrm>
            <a:off x="1331913" y="2060575"/>
            <a:ext cx="623887" cy="609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4000" b="1">
                <a:solidFill>
                  <a:srgbClr val="004182"/>
                </a:solidFill>
                <a:latin typeface="Tahoma" panose="020B0604030504040204" pitchFamily="34" charset="0"/>
                <a:cs typeface="IrisUPC" panose="020B0604020202020204" pitchFamily="34" charset="-34"/>
              </a:rPr>
              <a:t>2</a:t>
            </a:r>
          </a:p>
        </p:txBody>
      </p:sp>
      <p:sp>
        <p:nvSpPr>
          <p:cNvPr id="12311" name="AutoShape 37"/>
          <p:cNvSpPr>
            <a:spLocks noChangeArrowheads="1"/>
          </p:cNvSpPr>
          <p:nvPr/>
        </p:nvSpPr>
        <p:spPr bwMode="auto">
          <a:xfrm>
            <a:off x="2613025" y="2709863"/>
            <a:ext cx="6338888" cy="503237"/>
          </a:xfrm>
          <a:prstGeom prst="plaque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(1)สร้างแผนที่ยุทธศาสตร์ (2) ตรวจสอบกับยุทธศาสตร์</a:t>
            </a:r>
          </a:p>
        </p:txBody>
      </p:sp>
      <p:sp>
        <p:nvSpPr>
          <p:cNvPr id="12312" name="Oval 38"/>
          <p:cNvSpPr>
            <a:spLocks noChangeArrowheads="1"/>
          </p:cNvSpPr>
          <p:nvPr/>
        </p:nvSpPr>
        <p:spPr bwMode="auto">
          <a:xfrm>
            <a:off x="1963738" y="2674938"/>
            <a:ext cx="592137" cy="609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4000" b="1">
                <a:solidFill>
                  <a:srgbClr val="004182"/>
                </a:solidFill>
                <a:latin typeface="Tahoma" panose="020B0604030504040204" pitchFamily="34" charset="0"/>
                <a:cs typeface="IrisUPC" panose="020B0604020202020204" pitchFamily="34" charset="-34"/>
              </a:rPr>
              <a:t>3</a:t>
            </a:r>
          </a:p>
        </p:txBody>
      </p:sp>
      <p:sp>
        <p:nvSpPr>
          <p:cNvPr id="12313" name="Oval 39"/>
          <p:cNvSpPr>
            <a:spLocks noChangeArrowheads="1"/>
          </p:cNvSpPr>
          <p:nvPr/>
        </p:nvSpPr>
        <p:spPr bwMode="auto">
          <a:xfrm>
            <a:off x="2738438" y="3467100"/>
            <a:ext cx="609600" cy="609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4000" b="1">
                <a:solidFill>
                  <a:srgbClr val="004182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12314" name="Oval 40"/>
          <p:cNvSpPr>
            <a:spLocks noChangeArrowheads="1"/>
          </p:cNvSpPr>
          <p:nvPr/>
        </p:nvSpPr>
        <p:spPr bwMode="auto">
          <a:xfrm>
            <a:off x="3530600" y="4367213"/>
            <a:ext cx="609600" cy="574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4000" b="1">
                <a:solidFill>
                  <a:schemeClr val="bg2"/>
                </a:solidFill>
                <a:latin typeface="Tahoma" panose="020B0604030504040204" pitchFamily="34" charset="0"/>
                <a:cs typeface="IrisUPC" panose="020B0604020202020204" pitchFamily="34" charset="-34"/>
              </a:rPr>
              <a:t>5</a:t>
            </a:r>
          </a:p>
        </p:txBody>
      </p:sp>
      <p:sp>
        <p:nvSpPr>
          <p:cNvPr id="12315" name="Oval 41"/>
          <p:cNvSpPr>
            <a:spLocks noChangeArrowheads="1"/>
          </p:cNvSpPr>
          <p:nvPr/>
        </p:nvSpPr>
        <p:spPr bwMode="auto">
          <a:xfrm>
            <a:off x="4284663" y="5199063"/>
            <a:ext cx="6096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4000" b="1">
                <a:solidFill>
                  <a:schemeClr val="bg2"/>
                </a:solidFill>
                <a:latin typeface="Tahoma" panose="020B0604030504040204" pitchFamily="34" charset="0"/>
                <a:cs typeface="IrisUPC" panose="020B0604020202020204" pitchFamily="34" charset="-34"/>
              </a:rPr>
              <a:t>6</a:t>
            </a:r>
          </a:p>
        </p:txBody>
      </p:sp>
      <p:sp>
        <p:nvSpPr>
          <p:cNvPr id="12316" name="Oval 42"/>
          <p:cNvSpPr>
            <a:spLocks noChangeArrowheads="1"/>
          </p:cNvSpPr>
          <p:nvPr/>
        </p:nvSpPr>
        <p:spPr bwMode="auto">
          <a:xfrm>
            <a:off x="5076825" y="5919788"/>
            <a:ext cx="6096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4000" b="1">
                <a:solidFill>
                  <a:schemeClr val="bg2"/>
                </a:solidFill>
                <a:latin typeface="Tahoma" panose="020B0604030504040204" pitchFamily="34" charset="0"/>
                <a:cs typeface="IrisUPC" panose="020B0604020202020204" pitchFamily="34" charset="-34"/>
              </a:rPr>
              <a:t>7</a:t>
            </a:r>
          </a:p>
        </p:txBody>
      </p:sp>
      <p:sp>
        <p:nvSpPr>
          <p:cNvPr id="12317" name="AutoShape 43"/>
          <p:cNvSpPr>
            <a:spLocks noChangeArrowheads="1"/>
          </p:cNvSpPr>
          <p:nvPr/>
        </p:nvSpPr>
        <p:spPr bwMode="auto">
          <a:xfrm>
            <a:off x="4427538" y="4362450"/>
            <a:ext cx="3598862" cy="579438"/>
          </a:xfrm>
          <a:prstGeom prst="plaque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นิยามวัตถุประสงค์และตัวชี้วัด</a:t>
            </a:r>
          </a:p>
        </p:txBody>
      </p:sp>
      <p:sp>
        <p:nvSpPr>
          <p:cNvPr id="12318" name="AutoShape 44"/>
          <p:cNvSpPr>
            <a:spLocks noChangeArrowheads="1"/>
          </p:cNvSpPr>
          <p:nvPr/>
        </p:nvSpPr>
        <p:spPr bwMode="auto">
          <a:xfrm>
            <a:off x="4932363" y="5127625"/>
            <a:ext cx="3929062" cy="604838"/>
          </a:xfrm>
          <a:prstGeom prst="plaque">
            <a:avLst>
              <a:gd name="adj" fmla="val 19046"/>
            </a:avLst>
          </a:prstGeom>
          <a:solidFill>
            <a:srgbClr val="FF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400" b="1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สร้างแผนปฏิบัติการ(</a:t>
            </a:r>
            <a:r>
              <a:rPr lang="en-US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Mini-SLM)</a:t>
            </a:r>
            <a:r>
              <a:rPr lang="en-US" sz="2000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2000" b="1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h-TH" sz="2800" b="1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319" name="AutoShape 45"/>
          <p:cNvSpPr>
            <a:spLocks noChangeArrowheads="1"/>
          </p:cNvSpPr>
          <p:nvPr/>
        </p:nvSpPr>
        <p:spPr bwMode="auto">
          <a:xfrm>
            <a:off x="5724525" y="5843588"/>
            <a:ext cx="3227388" cy="609600"/>
          </a:xfrm>
          <a:prstGeom prst="plaque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b="1">
                <a:solidFill>
                  <a:srgbClr val="00006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เปิดงานและการติดตามผล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395288" y="68263"/>
            <a:ext cx="8316912" cy="13239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defTabSz="250825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th-TH" sz="3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กระบวนการและขั้นตอนการสร้างแผนที่ยุทธศาสตร์ </a:t>
            </a:r>
          </a:p>
          <a:p>
            <a:pPr algn="ctr" defTabSz="250825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th-TH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Strategy Route Map)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sp>
        <p:nvSpPr>
          <p:cNvPr id="2" name="ลูกศรขวาท้ายบาก 1"/>
          <p:cNvSpPr/>
          <p:nvPr/>
        </p:nvSpPr>
        <p:spPr>
          <a:xfrm>
            <a:off x="3043238" y="6186488"/>
            <a:ext cx="46037" cy="460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4843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"/>
          <p:cNvSpPr>
            <a:spLocks noGrp="1"/>
          </p:cNvSpPr>
          <p:nvPr>
            <p:ph type="title"/>
          </p:nvPr>
        </p:nvSpPr>
        <p:spPr>
          <a:xfrm>
            <a:off x="684213" y="692150"/>
            <a:ext cx="7766050" cy="1143000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th-TH" sz="3600" smtClean="0">
                <a:latin typeface="TH K2D July8" panose="02000506000000020004" pitchFamily="2" charset="-34"/>
                <a:cs typeface="TH K2D July8" panose="02000506000000020004" pitchFamily="2" charset="-34"/>
              </a:rPr>
              <a:t>5 องค์กรระดับท้องถิ่น/ตำบลต้องร่วมมือกันอย่างใกล้ชิด</a:t>
            </a:r>
            <a:br>
              <a:rPr lang="th-TH" sz="3600" smtClean="0">
                <a:latin typeface="TH K2D July8" panose="02000506000000020004" pitchFamily="2" charset="-34"/>
                <a:cs typeface="TH K2D July8" panose="02000506000000020004" pitchFamily="2" charset="-34"/>
              </a:rPr>
            </a:br>
            <a:r>
              <a:rPr lang="th-TH" sz="3600" smtClean="0">
                <a:latin typeface="TH K2D July8" panose="02000506000000020004" pitchFamily="2" charset="-34"/>
                <a:cs typeface="TH K2D July8" panose="02000506000000020004" pitchFamily="2" charset="-34"/>
              </a:rPr>
              <a:t>ในงานสร้างบทบาทของประชาชน</a:t>
            </a:r>
          </a:p>
        </p:txBody>
      </p:sp>
      <p:pic>
        <p:nvPicPr>
          <p:cNvPr id="9219" name="Perspector Chain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392238"/>
            <a:ext cx="7986713" cy="320516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12"/>
          <p:cNvSpPr txBox="1">
            <a:spLocks noChangeArrowheads="1"/>
          </p:cNvSpPr>
          <p:nvPr/>
        </p:nvSpPr>
        <p:spPr bwMode="auto">
          <a:xfrm>
            <a:off x="1042988" y="2349500"/>
            <a:ext cx="1368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3600" b="1">
                <a:solidFill>
                  <a:srgbClr val="6600FF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    อปท</a:t>
            </a:r>
          </a:p>
        </p:txBody>
      </p:sp>
      <p:sp>
        <p:nvSpPr>
          <p:cNvPr id="9221" name="TextBox 13"/>
          <p:cNvSpPr txBox="1">
            <a:spLocks noChangeArrowheads="1"/>
          </p:cNvSpPr>
          <p:nvPr/>
        </p:nvSpPr>
        <p:spPr bwMode="auto">
          <a:xfrm>
            <a:off x="2411413" y="3398838"/>
            <a:ext cx="2044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2400" b="1">
                <a:solidFill>
                  <a:srgbClr val="6600FF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รพ.สต./ศูนย์บริการสา</a:t>
            </a:r>
            <a:r>
              <a:rPr lang="en-US" sz="2400" b="1">
                <a:solidFill>
                  <a:srgbClr val="6600FF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’</a:t>
            </a:r>
            <a:r>
              <a:rPr lang="th-TH" sz="2400" b="1">
                <a:solidFill>
                  <a:srgbClr val="6600FF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สุขกทม.</a:t>
            </a:r>
          </a:p>
        </p:txBody>
      </p:sp>
      <p:sp>
        <p:nvSpPr>
          <p:cNvPr id="9222" name="TextBox 14"/>
          <p:cNvSpPr txBox="1">
            <a:spLocks noChangeArrowheads="1"/>
          </p:cNvSpPr>
          <p:nvPr/>
        </p:nvSpPr>
        <p:spPr bwMode="auto">
          <a:xfrm>
            <a:off x="5940425" y="2492375"/>
            <a:ext cx="2160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3600" b="1">
                <a:solidFill>
                  <a:srgbClr val="6600FF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</a:t>
            </a:r>
            <a:r>
              <a:rPr lang="th-TH" b="1">
                <a:solidFill>
                  <a:srgbClr val="6600FF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กองทุนสุขภาพ</a:t>
            </a:r>
          </a:p>
        </p:txBody>
      </p:sp>
      <p:sp>
        <p:nvSpPr>
          <p:cNvPr id="9223" name="TextBox 15"/>
          <p:cNvSpPr txBox="1">
            <a:spLocks noChangeArrowheads="1"/>
          </p:cNvSpPr>
          <p:nvPr/>
        </p:nvSpPr>
        <p:spPr bwMode="auto">
          <a:xfrm>
            <a:off x="3924300" y="2359025"/>
            <a:ext cx="1079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3600" b="1">
                <a:solidFill>
                  <a:srgbClr val="6600FF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 อสม</a:t>
            </a:r>
          </a:p>
        </p:txBody>
      </p:sp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4718050" y="3398838"/>
            <a:ext cx="2301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b="1">
                <a:solidFill>
                  <a:srgbClr val="6600FF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กำนันผู้ใหญ่บ้าน</a:t>
            </a:r>
          </a:p>
        </p:txBody>
      </p:sp>
    </p:spTree>
    <p:extLst>
      <p:ext uri="{BB962C8B-B14F-4D97-AF65-F5344CB8AC3E}">
        <p14:creationId xmlns:p14="http://schemas.microsoft.com/office/powerpoint/2010/main" val="3702551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th-TH" sz="8000" b="1" dirty="0" smtClean="0"/>
              <a:t>สรุป</a:t>
            </a:r>
            <a:endParaRPr lang="th-TH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en-US" dirty="0" smtClean="0"/>
              <a:t>1. </a:t>
            </a:r>
            <a:r>
              <a:rPr lang="th-TH" dirty="0" smtClean="0"/>
              <a:t>เร่งรัดกลไก พี่เลี้ยง จังหวัด อำเภอ   </a:t>
            </a:r>
          </a:p>
          <a:p>
            <a:r>
              <a:rPr lang="th-TH" dirty="0"/>
              <a:t> </a:t>
            </a:r>
            <a:r>
              <a:rPr lang="th-TH" dirty="0" smtClean="0"/>
              <a:t>   เพื่อไปสร้างกระบวนการตำบลจัดการสุขภาพ</a:t>
            </a:r>
          </a:p>
          <a:p>
            <a:r>
              <a:rPr lang="en-US" dirty="0" smtClean="0"/>
              <a:t>2. </a:t>
            </a:r>
            <a:r>
              <a:rPr lang="th-TH" dirty="0" smtClean="0"/>
              <a:t>การยุทธศาสตร์ในระดับตำบล อย่างเป็นระบบ  มีกิจกรรม โครงการ</a:t>
            </a:r>
          </a:p>
          <a:p>
            <a:r>
              <a:rPr lang="th-TH" dirty="0"/>
              <a:t> </a:t>
            </a:r>
            <a:r>
              <a:rPr lang="th-TH" dirty="0" smtClean="0"/>
              <a:t>    ความชัดเจน ตัวชี้วัด  มีผู้รับผิดชอบ มีการดำเนินงานต่อเนื่อง  ให้ขวัญกำลังใจ</a:t>
            </a:r>
          </a:p>
          <a:p>
            <a:r>
              <a:rPr lang="en-US" dirty="0" smtClean="0"/>
              <a:t>3. </a:t>
            </a:r>
            <a:r>
              <a:rPr lang="th-TH" dirty="0" smtClean="0"/>
              <a:t>มีความเชื่อมโยง อำเภอ  ตำบล  หมู่บ้าน บูรณาการ  ไม่คิดแยกส่วน</a:t>
            </a:r>
          </a:p>
          <a:p>
            <a:r>
              <a:rPr lang="en-US" dirty="0" smtClean="0"/>
              <a:t>4. Key  </a:t>
            </a:r>
            <a:r>
              <a:rPr lang="th-TH" dirty="0" smtClean="0"/>
              <a:t>ข้อมูล  </a:t>
            </a:r>
            <a:r>
              <a:rPr lang="en-US" dirty="0" smtClean="0"/>
              <a:t>self assessment  </a:t>
            </a:r>
            <a:r>
              <a:rPr lang="th-TH" dirty="0" smtClean="0"/>
              <a:t>ตำบล หมู่บ้านจัดการสุขภาพ</a:t>
            </a:r>
          </a:p>
          <a:p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en-US" dirty="0" smtClean="0">
                <a:hlinkClick r:id="rId2"/>
              </a:rPr>
              <a:t>www.thaiphc.com</a:t>
            </a:r>
            <a:r>
              <a:rPr lang="en-US" dirty="0" smtClean="0"/>
              <a:t>  </a:t>
            </a:r>
            <a:r>
              <a:rPr lang="th-TH" dirty="0" smtClean="0"/>
              <a:t>กองสนับสนุนสุขภาพภาคประชาชน กรกฎาคม.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369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7261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/>
              <a:t>		</a:t>
            </a:r>
            <a:r>
              <a:rPr lang="th-TH" sz="3200" b="1" dirty="0" smtClean="0"/>
              <a:t>ตำบล</a:t>
            </a:r>
            <a:r>
              <a:rPr lang="th-TH" sz="3200" b="1" dirty="0"/>
              <a:t>จัดการสุขภาพ</a:t>
            </a:r>
            <a:r>
              <a:rPr lang="th-TH" sz="3200" b="1" dirty="0" smtClean="0"/>
              <a:t>ดี</a:t>
            </a:r>
          </a:p>
          <a:p>
            <a:pPr>
              <a:buNone/>
            </a:pPr>
            <a:r>
              <a:rPr lang="th-TH" sz="3200" b="1" dirty="0" smtClean="0"/>
              <a:t>      </a:t>
            </a:r>
            <a:r>
              <a:rPr lang="en-US" sz="3200" b="1" dirty="0" smtClean="0"/>
              <a:t>1. </a:t>
            </a:r>
            <a:r>
              <a:rPr lang="th-TH" sz="3200" dirty="0" smtClean="0"/>
              <a:t>กระบวนการพัฒนาด้านสุขภาพชุมชน ระดับชุมชน   ท้องถิ่น</a:t>
            </a:r>
          </a:p>
          <a:p>
            <a:pPr>
              <a:buNone/>
            </a:pPr>
            <a:r>
              <a:rPr lang="th-TH" sz="3200" dirty="0" smtClean="0"/>
              <a:t>     </a:t>
            </a:r>
            <a:r>
              <a:rPr lang="en-US" sz="3200" dirty="0" smtClean="0"/>
              <a:t>2.</a:t>
            </a:r>
            <a:r>
              <a:rPr lang="th-TH" sz="3200" dirty="0" smtClean="0"/>
              <a:t>เน้นการบูรณาการความร่วมมือของทุกภาคส่วนในพื้นที่ทุกระดับ</a:t>
            </a:r>
          </a:p>
          <a:p>
            <a:pPr>
              <a:buNone/>
            </a:pPr>
            <a:r>
              <a:rPr lang="th-TH" sz="3200" dirty="0"/>
              <a:t> </a:t>
            </a:r>
            <a:r>
              <a:rPr lang="th-TH" sz="3200" dirty="0" smtClean="0"/>
              <a:t>        (  อปท. สาธารณสุข  ภาคประชาชน  และ ภาคีอื่นๆ )</a:t>
            </a:r>
          </a:p>
          <a:p>
            <a:pPr>
              <a:buNone/>
            </a:pPr>
            <a:r>
              <a:rPr lang="th-TH" sz="3200" dirty="0" smtClean="0"/>
              <a:t>     </a:t>
            </a:r>
            <a:r>
              <a:rPr lang="en-US" sz="3200" dirty="0" smtClean="0"/>
              <a:t>3.</a:t>
            </a:r>
            <a:r>
              <a:rPr lang="th-TH" sz="3200" dirty="0" smtClean="0"/>
              <a:t> เน้นการมีส่วนร่วมและความรู้สึกเป็นเจ้าของชุมชน และแสวงหา   </a:t>
            </a:r>
          </a:p>
          <a:p>
            <a:pPr>
              <a:buNone/>
            </a:pPr>
            <a:r>
              <a:rPr lang="th-TH" sz="3200" dirty="0"/>
              <a:t> </a:t>
            </a:r>
            <a:r>
              <a:rPr lang="th-TH" sz="3200" dirty="0" smtClean="0"/>
              <a:t>         ต้นทุนทางสังคมทุกด้านที่มีอยู่มาสร้างการมีส่วนร่วม</a:t>
            </a:r>
          </a:p>
          <a:p>
            <a:pPr>
              <a:buNone/>
            </a:pPr>
            <a:r>
              <a:rPr lang="th-TH" sz="3200" dirty="0" smtClean="0"/>
              <a:t>     </a:t>
            </a:r>
            <a:r>
              <a:rPr lang="en-US" sz="3200" dirty="0" smtClean="0"/>
              <a:t>4. </a:t>
            </a:r>
            <a:r>
              <a:rPr lang="th-TH" sz="3200" dirty="0" smtClean="0"/>
              <a:t>มีการวางยุทธศาสตร์  กลวิธี กิจกรรม โครงการ  มาตรการชุมชน      </a:t>
            </a:r>
          </a:p>
          <a:p>
            <a:pPr>
              <a:buNone/>
            </a:pPr>
            <a:r>
              <a:rPr lang="th-TH" sz="3200" dirty="0" smtClean="0"/>
              <a:t>          อย่างมีเหตุผล  เป็นระบบ</a:t>
            </a:r>
          </a:p>
          <a:p>
            <a:pPr>
              <a:buNone/>
            </a:pPr>
            <a:r>
              <a:rPr lang="th-TH" sz="3200" dirty="0" smtClean="0"/>
              <a:t>     </a:t>
            </a:r>
            <a:r>
              <a:rPr lang="en-US" sz="3200" dirty="0" smtClean="0"/>
              <a:t>5. </a:t>
            </a:r>
            <a:r>
              <a:rPr lang="th-TH" sz="3200" dirty="0" smtClean="0"/>
              <a:t>ก่อให้เกิดพฤติกรรมสุขภาพที่ดี  ประชาชนสามารถดูแลสุขภาพของ</a:t>
            </a:r>
          </a:p>
          <a:p>
            <a:pPr>
              <a:buNone/>
            </a:pPr>
            <a:r>
              <a:rPr lang="th-TH" sz="3200" dirty="0"/>
              <a:t> </a:t>
            </a:r>
            <a:r>
              <a:rPr lang="th-TH" sz="3200" dirty="0" smtClean="0"/>
              <a:t>         ตนเอง ครอบครัว ชุมชน   สภาพแวดล้อมและสังคมด้วยความตั้งใจ </a:t>
            </a:r>
          </a:p>
          <a:p>
            <a:pPr>
              <a:buNone/>
            </a:pPr>
            <a:r>
              <a:rPr lang="th-TH" sz="3200" dirty="0"/>
              <a:t> </a:t>
            </a:r>
            <a:r>
              <a:rPr lang="th-TH" sz="3200" dirty="0" smtClean="0"/>
              <a:t>         เต็มใจ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3733801" y="1752600"/>
            <a:ext cx="2133600" cy="19335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4419600" y="2133600"/>
            <a:ext cx="771525" cy="7524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สุขภาพคนดูแล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3886200" y="1524000"/>
            <a:ext cx="1819275" cy="153352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4572000" y="1371600"/>
            <a:ext cx="552450" cy="51435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คน</a:t>
            </a:r>
            <a:endParaRPr kumimoji="0" lang="th-T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5638800" y="2895600"/>
            <a:ext cx="609600" cy="4095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ทุน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10000" y="584751"/>
            <a:ext cx="2438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ผู้นำชุมชน 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อสม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(ภาคประชาชน)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th-TH" sz="1400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จน</a:t>
            </a:r>
            <a:r>
              <a:rPr lang="th-TH" sz="1400" b="1" dirty="0" err="1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ท.สา</a:t>
            </a:r>
            <a:r>
              <a:rPr lang="th-TH" sz="1400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ธารณสุข (ภาครัฐ)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อปท ( องค์กรปกครองท้องถิ่น 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17700" y="2819400"/>
            <a:ext cx="1387475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ความรู้ด้านสาธารณสุข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th-TH" sz="1400" b="1" dirty="0" smtClean="0">
                <a:latin typeface="TH SarabunIT๙" pitchFamily="34" charset="-34"/>
                <a:cs typeface="TH SarabunIT๙" pitchFamily="34" charset="-34"/>
              </a:rPr>
              <a:t>ภูมิปัญญาไทย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278217" y="2681287"/>
            <a:ext cx="1600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กองทุนหลักประกันสุขภาพ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งบ 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อปท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Calibri" pitchFamily="34" charset="0"/>
              <a:cs typeface="TH SarabunIT๙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th-TH" sz="1400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งบ </a:t>
            </a:r>
            <a:r>
              <a:rPr lang="en-US" sz="1400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NGO </a:t>
            </a:r>
            <a:r>
              <a:rPr lang="th-TH" sz="1400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อื่น ๆ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Calibri" pitchFamily="34" charset="0"/>
              <a:cs typeface="TH SarabunIT๙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81400" y="3962400"/>
            <a:ext cx="2419350" cy="692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กิจกรรม/โครงการที่เกิดจากการมีส่วนร่วมภาคส่วนต่าง</a:t>
            </a:r>
            <a:r>
              <a:rPr kumimoji="0" lang="th-TH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ๆ ที่เกี่ยวข้อง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Calibri" pitchFamily="34" charset="0"/>
              <a:cs typeface="TH SarabunIT๙" pitchFamily="34" charset="-34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733800" y="4800600"/>
            <a:ext cx="2027238" cy="6381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429000" y="5638800"/>
            <a:ext cx="2590800" cy="4095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สุขภาพดี มีความสุข  การดูแลตนเองได้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333460" y="2232024"/>
            <a:ext cx="1066800" cy="6381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การจัดการในเชิงยุทธศาสตร์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3352800" y="2819400"/>
            <a:ext cx="838200" cy="51435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400" b="1" dirty="0" smtClean="0">
                <a:latin typeface="TH SarabunIT๙" pitchFamily="34" charset="-34"/>
                <a:cs typeface="TH SarabunIT๙" pitchFamily="34" charset="-34"/>
              </a:rPr>
              <a:t>ความรู้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ระดับการพัฒนาตำบลจัดการสุขภาพ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พัฒนาทีมสุขภาพตำบล </a:t>
            </a:r>
            <a:r>
              <a:rPr lang="th-TH" b="1" i="1" dirty="0">
                <a:latin typeface="TH SarabunIT๙" pitchFamily="34" charset="-34"/>
                <a:cs typeface="TH SarabunIT๙" pitchFamily="34" charset="-34"/>
              </a:rPr>
              <a:t>(ระดับพื้นฐาน)  </a:t>
            </a:r>
            <a:endParaRPr lang="th-TH" b="1" i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พัฒนากระบวนการจัดทำตามแผนสุขภาพตำบล </a:t>
            </a:r>
            <a:r>
              <a:rPr lang="th-TH" b="1" i="1" dirty="0">
                <a:latin typeface="TH SarabunIT๙" pitchFamily="34" charset="-34"/>
                <a:cs typeface="TH SarabunIT๙" pitchFamily="34" charset="-34"/>
              </a:rPr>
              <a:t>( ระดับพัฒนา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)  </a:t>
            </a:r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ขับเคลื่อนแผนสุขภาพตำบลสู่การปฏิบัติ </a:t>
            </a:r>
            <a:r>
              <a:rPr lang="th-TH" b="1" i="1" dirty="0">
                <a:latin typeface="TH SarabunIT๙" pitchFamily="34" charset="-34"/>
                <a:cs typeface="TH SarabunIT๙" pitchFamily="34" charset="-34"/>
              </a:rPr>
              <a:t>( ระดับดี )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</a:t>
            </a:r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ตำบล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มีระบบการบริหารจัดการอย่างต่อเนื่อง  (ระดับดีมาก)  </a:t>
            </a:r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ตำบล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จัดการสุขภาพต้นแบบ </a:t>
            </a:r>
            <a:r>
              <a:rPr lang="th-TH" b="1" i="1" dirty="0">
                <a:latin typeface="TH SarabunIT๙" pitchFamily="34" charset="-34"/>
                <a:cs typeface="TH SarabunIT๙" pitchFamily="34" charset="-34"/>
              </a:rPr>
              <a:t>(ระดับดีเยี่ยม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h-TH" dirty="0" smtClean="0"/>
              <a:t>   </a:t>
            </a:r>
            <a:r>
              <a:rPr lang="th-TH" dirty="0" smtClean="0">
                <a:solidFill>
                  <a:srgbClr val="002060"/>
                </a:solidFill>
              </a:rPr>
              <a:t>การดำเนินงานตำบลจัดการสุขภาพ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 fontScale="92500"/>
          </a:bodyPr>
          <a:lstStyle/>
          <a:p>
            <a:pPr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1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)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ปีงบประมาณ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2558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กำหนดให้มีการพัฒนาตำบลจัดการสุขภาพ</a:t>
            </a:r>
          </a:p>
          <a:p>
            <a:pPr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4 ตำบล/อำเภอ จำนวน 3,634 ตำบล </a:t>
            </a:r>
          </a:p>
          <a:p>
            <a:pPr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	2)  มีการสร้างเกณฑ์มาตรฐาน 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self-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assessment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ประกอบการพัฒนา</a:t>
            </a:r>
          </a:p>
          <a:p>
            <a:pPr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แบบมีส่วนร่วมใช้ในการประเมิน 5 ระดับ ระดับพื้นฐาน  ระดับพัฒนา</a:t>
            </a:r>
          </a:p>
          <a:p>
            <a:pPr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ระดับดี  ระดับดีมาก  ระดับดีเยี่ยม</a:t>
            </a:r>
          </a:p>
          <a:p>
            <a:pPr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๓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) 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การประชุมชี้แจง หัวหน้างานสุขภาพภาคประชาชน ในภาพรวมของ</a:t>
            </a:r>
          </a:p>
          <a:p>
            <a:pPr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การดำเนินงานในปี ๒๕๕๘</a:t>
            </a:r>
          </a:p>
          <a:p>
            <a:pPr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๔)  มีการพัฒนาศักยภาพ อสม. ให้มีขีดความสามารถและบทบาทในการเป็นนักจัดการสุขภาพกลุ่มวัย  เพื่อให้เกิดการปรับเปลี่ยนพฤติกรรมสุขภาพของประชาชนในชุมชน</a:t>
            </a:r>
            <a:endParaRPr lang="th-TH" sz="2800" b="1" i="1" dirty="0" smtClean="0">
              <a:solidFill>
                <a:srgbClr val="1370F9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8580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0574" y="762000"/>
            <a:ext cx="82296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       ๕) การอบรมพี่เลี้ยง จังหวัด / อำเภอ ละ 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1 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คน  โดย ศูนย์ สบส.เขต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๖) พี่เลี้ยง จังหวัด / อำเภอ ส่งเสริม สนับสนุน ให้พื้นที่เป้าหมายตำบลจัดการสุขภาพ อปท. มีการขับเคลื่อนแผนสุขภาพตำบล โครงการ กิจกรรม ที่เกิดจากการมีส่วนร่วม สาธารณสุข อสม. ชุมชน อปท. และภาคีอื่น โดยมีกลุ่มเป้าหมายเป็นคนวัยทำงาน</a:t>
            </a: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		๗) มีการระดมความร่วมมือจากภาคประชาชนทั้งในด้านทรัพยากร ภูมิปัญญา และนวัตกรรมสุขภาพชุมชนเพื่อการจัดการสุขภาพชุมชน ระดมทุนจาก</a:t>
            </a:r>
          </a:p>
          <a:p>
            <a:pPr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อปท.  กองทุนหลักประกันสุขภาพ  งบองค์กรเอกชน หรือ งบอื่นๆ</a:t>
            </a:r>
          </a:p>
          <a:p>
            <a:pPr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   ๘) ส่งเสริมให้ ประเมินตนเอง ในรอบปลายปีนี้ ( กรกฎาคม ๒๕๕๘ )</a:t>
            </a:r>
          </a:p>
          <a:p>
            <a:pPr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Post assessment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และ 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key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ผลพัฒนาใน 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  <a:hlinkClick r:id="rId2"/>
              </a:rPr>
              <a:t>www.thaiphc.net</a:t>
            </a:r>
            <a:endParaRPr lang="en-US" sz="2800" b="1" dirty="0" smtClean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       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๙) การประชุมสรุปบทเรียน  ( สิงหาคม )</a:t>
            </a:r>
            <a:endParaRPr lang="en-US" sz="2800" b="1" dirty="0" smtClean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บทบาทพี่เลี้ยงอำเภอ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/>
              <a:t>พัฒนาระบบการบริหารจัดการแบบ</a:t>
            </a:r>
            <a:r>
              <a:rPr lang="th-TH" dirty="0" err="1"/>
              <a:t>บูรณา</a:t>
            </a:r>
            <a:r>
              <a:rPr lang="th-TH" dirty="0"/>
              <a:t>การร่วมกับ </a:t>
            </a:r>
            <a:r>
              <a:rPr lang="th-TH" dirty="0" err="1"/>
              <a:t>สสจ.</a:t>
            </a:r>
            <a:r>
              <a:rPr lang="th-TH" dirty="0"/>
              <a:t> </a:t>
            </a:r>
            <a:r>
              <a:rPr lang="th-TH" dirty="0" err="1"/>
              <a:t>คป</a:t>
            </a:r>
            <a:r>
              <a:rPr lang="th-TH" dirty="0"/>
              <a:t>สอ. </a:t>
            </a:r>
            <a:r>
              <a:rPr lang="th-TH" dirty="0" err="1"/>
              <a:t>รพช.</a:t>
            </a:r>
            <a:r>
              <a:rPr lang="th-TH" dirty="0"/>
              <a:t> รพ.สต. ฯลฯ</a:t>
            </a:r>
            <a:endParaRPr lang="en-US" dirty="0"/>
          </a:p>
          <a:p>
            <a:pPr lvl="0"/>
            <a:r>
              <a:rPr lang="th-TH" dirty="0"/>
              <a:t>สนับสนุนการดำเนินงานของพื้นที่</a:t>
            </a:r>
            <a:endParaRPr lang="en-US" dirty="0"/>
          </a:p>
          <a:p>
            <a:pPr lvl="0"/>
            <a:r>
              <a:rPr lang="th-TH" dirty="0"/>
              <a:t>ส่งเสริมและสนับสนุนการพัฒนาศักยภาพของเจ้าหน้าที่และชุมชนด้วยกระบวนการ</a:t>
            </a:r>
            <a:r>
              <a:rPr lang="th-TH" dirty="0" smtClean="0"/>
              <a:t>เรียนรู้</a:t>
            </a:r>
          </a:p>
          <a:p>
            <a:pPr lvl="0"/>
            <a:r>
              <a:rPr lang="th-TH" dirty="0" smtClean="0"/>
              <a:t>ส่งเสริม สนับสนุน ให้เกิดแผน โครงการ  กิจกรรม ที่ชุมชนมีส่วนร่วม</a:t>
            </a:r>
            <a:endParaRPr lang="en-US" dirty="0"/>
          </a:p>
          <a:p>
            <a:pPr lvl="0"/>
            <a:r>
              <a:rPr lang="th-TH" dirty="0"/>
              <a:t>ติดตาม  ควบคุม  กำกับ และประสานงานการแก้ไขปัญหา</a:t>
            </a:r>
            <a:endParaRPr lang="en-US" dirty="0"/>
          </a:p>
          <a:p>
            <a:pPr lvl="0"/>
            <a:r>
              <a:rPr lang="th-TH" dirty="0"/>
              <a:t>ร่วมเป็นคณะกรรมการประเมินระดับการพัฒนาตำบลจัดการสุขภาพ</a:t>
            </a:r>
            <a:endParaRPr lang="en-US" dirty="0"/>
          </a:p>
          <a:p>
            <a:r>
              <a:rPr lang="th-TH" dirty="0"/>
              <a:t>ประเมินผลและรายงานผลการดำเนินงานตามระบบที่กำหนด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9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46331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th-TH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JasmineUPC" pitchFamily="18" charset="-34"/>
                <a:cs typeface="JasmineUPC" pitchFamily="18" charset="-34"/>
              </a:rPr>
              <a:t>ความเชื่อมโยงการส่งเสริมการ</a:t>
            </a:r>
            <a:r>
              <a:rPr lang="th-TH" dirty="0">
                <a:solidFill>
                  <a:schemeClr val="accent3">
                    <a:lumMod val="20000"/>
                    <a:lumOff val="80000"/>
                  </a:schemeClr>
                </a:solidFill>
                <a:latin typeface="JasmineUPC" pitchFamily="18" charset="-34"/>
                <a:cs typeface="JasmineUPC" pitchFamily="18" charset="-34"/>
              </a:rPr>
              <a:t>มีส่วนร่วม</a:t>
            </a:r>
            <a:r>
              <a:rPr lang="th-TH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JasmineUPC" pitchFamily="18" charset="-34"/>
                <a:cs typeface="JasmineUPC" pitchFamily="18" charset="-34"/>
              </a:rPr>
              <a:t>ของประชาชน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JasmineUPC" pitchFamily="18" charset="-34"/>
              <a:ea typeface="Arial" pitchFamily="34" charset="0"/>
              <a:cs typeface="JasmineUPC" pitchFamily="18" charset="-34"/>
            </a:endParaRPr>
          </a:p>
        </p:txBody>
      </p:sp>
      <p:sp>
        <p:nvSpPr>
          <p:cNvPr id="5" name="Text Box 53"/>
          <p:cNvSpPr txBox="1">
            <a:spLocks noChangeArrowheads="1"/>
          </p:cNvSpPr>
          <p:nvPr/>
        </p:nvSpPr>
        <p:spPr bwMode="auto">
          <a:xfrm>
            <a:off x="214282" y="714356"/>
            <a:ext cx="1608117" cy="500046"/>
          </a:xfrm>
          <a:prstGeom prst="rect">
            <a:avLst/>
          </a:prstGeom>
          <a:solidFill>
            <a:srgbClr val="00A4DE"/>
          </a:solidFill>
          <a:ln w="2857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th-TH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ระดับอำเภอ</a:t>
            </a:r>
            <a:r>
              <a:rPr lang="th-TH" sz="2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2500313" y="642938"/>
            <a:ext cx="1608137" cy="500062"/>
          </a:xfrm>
          <a:prstGeom prst="rect">
            <a:avLst/>
          </a:prstGeom>
          <a:solidFill>
            <a:srgbClr val="7030A0"/>
          </a:solidFill>
          <a:ln w="2857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th-TH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ระดับตำบล</a:t>
            </a:r>
            <a:r>
              <a:rPr lang="th-TH" sz="2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4786313" y="714375"/>
            <a:ext cx="1928812" cy="5000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th-TH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ระดับหมู่บ้าน</a:t>
            </a:r>
            <a:endParaRPr lang="en-US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7215188" y="642938"/>
            <a:ext cx="1608137" cy="50006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th-TH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ระดับบุคคล</a:t>
            </a:r>
            <a:r>
              <a:rPr lang="th-TH" sz="2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85861"/>
            <a:ext cx="2071670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เครือข่ายระบบสุขภาพระดับอำเภอ </a:t>
            </a:r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DHS</a:t>
            </a:r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3108" y="1285860"/>
            <a:ext cx="2357454" cy="369332"/>
          </a:xfrm>
          <a:prstGeom prst="rect">
            <a:avLst/>
          </a:prstGeom>
          <a:solidFill>
            <a:srgbClr val="BA8BD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ตำบลจัดการสุขภาพดี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4876" y="1357298"/>
            <a:ext cx="2214578" cy="461665"/>
          </a:xfrm>
          <a:prstGeom prst="rect">
            <a:avLst/>
          </a:prstGeom>
          <a:solidFill>
            <a:schemeClr val="accent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หมู่บ้านจัดการสุขภาพ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00892" y="1285860"/>
            <a:ext cx="2143108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</a:t>
            </a:r>
            <a:r>
              <a:rPr lang="th-TH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อส</a:t>
            </a:r>
            <a:r>
              <a:rPr lang="th-TH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ม.นักจัดการสุขภาพ</a:t>
            </a:r>
          </a:p>
        </p:txBody>
      </p:sp>
      <p:sp>
        <p:nvSpPr>
          <p:cNvPr id="14" name="แผนผังลําดับงาน: กระบวนการสำรอง 13"/>
          <p:cNvSpPr/>
          <p:nvPr/>
        </p:nvSpPr>
        <p:spPr>
          <a:xfrm>
            <a:off x="0" y="2286000"/>
            <a:ext cx="2143125" cy="28575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4740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หลัก </a:t>
            </a:r>
            <a:r>
              <a:rPr lang="en-US" sz="2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2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ประการ</a:t>
            </a:r>
            <a:endParaRPr lang="en-US" sz="2400" b="1" u="sng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en-US" b="1" dirty="0">
                <a:latin typeface="TH SarabunPSK" pitchFamily="34" charset="-34"/>
                <a:cs typeface="TH SarabunPSK" pitchFamily="34" charset="-34"/>
                <a:sym typeface="Wingdings 2"/>
              </a:rPr>
              <a:t>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Unity </a:t>
            </a:r>
            <a:r>
              <a:rPr lang="en-US" b="1" dirty="0" err="1">
                <a:latin typeface="TH SarabunPSK" pitchFamily="34" charset="-34"/>
                <a:cs typeface="TH SarabunPSK" pitchFamily="34" charset="-34"/>
              </a:rPr>
              <a:t>Distric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 Health Team</a:t>
            </a:r>
          </a:p>
          <a:p>
            <a:pPr>
              <a:defRPr/>
            </a:pPr>
            <a:r>
              <a:rPr lang="en-US" b="1" dirty="0">
                <a:latin typeface="TH SarabunPSK" pitchFamily="34" charset="-34"/>
                <a:cs typeface="TH SarabunPSK" pitchFamily="34" charset="-34"/>
                <a:sym typeface="Wingdings 2"/>
              </a:rPr>
              <a:t>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Appreciation</a:t>
            </a:r>
          </a:p>
          <a:p>
            <a:pPr>
              <a:defRPr/>
            </a:pPr>
            <a:r>
              <a:rPr lang="en-US" b="1" dirty="0">
                <a:latin typeface="TH SarabunPSK" pitchFamily="34" charset="-34"/>
                <a:cs typeface="TH SarabunPSK" pitchFamily="34" charset="-34"/>
                <a:sym typeface="Wingdings 2"/>
              </a:rPr>
              <a:t></a:t>
            </a:r>
            <a:r>
              <a:rPr lang="en-US" b="1" dirty="0" err="1">
                <a:latin typeface="TH SarabunPSK" pitchFamily="34" charset="-34"/>
                <a:cs typeface="TH SarabunPSK" pitchFamily="34" charset="-34"/>
                <a:sym typeface="Wingdings 2"/>
              </a:rPr>
              <a:t>Resourse</a:t>
            </a:r>
            <a:r>
              <a:rPr lang="en-US" b="1" dirty="0">
                <a:latin typeface="TH SarabunPSK" pitchFamily="34" charset="-34"/>
                <a:cs typeface="TH SarabunPSK" pitchFamily="34" charset="-34"/>
                <a:sym typeface="Wingdings 2"/>
              </a:rPr>
              <a:t> Sharing &amp;Human Development</a:t>
            </a:r>
          </a:p>
          <a:p>
            <a:pPr>
              <a:defRPr/>
            </a:pPr>
            <a:r>
              <a:rPr lang="en-US" b="1" dirty="0">
                <a:latin typeface="TH SarabunPSK" pitchFamily="34" charset="-34"/>
                <a:cs typeface="TH SarabunPSK" pitchFamily="34" charset="-34"/>
                <a:sym typeface="Wingdings 2"/>
              </a:rPr>
              <a:t>Essential Care</a:t>
            </a:r>
          </a:p>
          <a:p>
            <a:pPr>
              <a:defRPr/>
            </a:pPr>
            <a:r>
              <a:rPr lang="en-US" b="1" dirty="0">
                <a:latin typeface="TH SarabunPSK" pitchFamily="34" charset="-34"/>
                <a:cs typeface="TH SarabunPSK" pitchFamily="34" charset="-34"/>
                <a:sym typeface="Wingdings 2"/>
              </a:rPr>
              <a:t>Community Participation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2195513" y="2420938"/>
            <a:ext cx="2520950" cy="3384550"/>
          </a:xfrm>
          <a:prstGeom prst="flowChartAlternateProcess">
            <a:avLst/>
          </a:prstGeom>
          <a:solidFill>
            <a:srgbClr val="D6BBEB"/>
          </a:solidFill>
          <a:ln w="38100">
            <a:solidFill>
              <a:srgbClr val="F4740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th-TH" sz="2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sz="2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22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ประเมินตนเอง </a:t>
            </a:r>
            <a:r>
              <a:rPr lang="en-US" sz="22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22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ระดับ</a:t>
            </a:r>
          </a:p>
          <a:p>
            <a:pPr>
              <a:defRPr/>
            </a:pPr>
            <a:r>
              <a:rPr lang="th-TH" sz="1600" b="1" dirty="0">
                <a:solidFill>
                  <a:srgbClr val="FFFF99"/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 </a:t>
            </a:r>
            <a:r>
              <a:rPr lang="th-TH" sz="1600" b="1" dirty="0">
                <a:solidFill>
                  <a:srgbClr val="FFFF99"/>
                </a:solidFill>
                <a:latin typeface="TH SarabunPSK" pitchFamily="34" charset="-34"/>
                <a:cs typeface="TH SarabunPSK" pitchFamily="34" charset="-34"/>
              </a:rPr>
              <a:t>ระดับพื้นฐาน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ารพัฒนาทีมสุขภาพตำบล)</a:t>
            </a:r>
            <a:endParaRPr lang="th-TH" sz="16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16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</a:t>
            </a:r>
            <a:r>
              <a:rPr lang="th-TH" sz="16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ระดับพัฒนา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(การพัฒนา</a:t>
            </a:r>
          </a:p>
          <a:p>
            <a:pPr>
              <a:defRPr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กระบวนการจัดทำแผนสุขภาพตำบล)</a:t>
            </a:r>
            <a:endParaRPr lang="th-TH" sz="1600" b="1" dirty="0">
              <a:solidFill>
                <a:schemeClr val="accent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1600" b="1" dirty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     </a:t>
            </a:r>
            <a:r>
              <a:rPr lang="th-TH" sz="1600" b="1" dirty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</a:t>
            </a:r>
            <a:r>
              <a:rPr lang="th-TH" sz="1600" b="1" dirty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ระดับดี 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ก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  <a:sym typeface="Wingdings 2"/>
              </a:rPr>
              <a:t>ารขับเคลื่อนแผนสุขภาพตำบลสู่ การปฏิบัติ)</a:t>
            </a:r>
            <a:endParaRPr lang="th-TH" sz="16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1600" b="1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 </a:t>
            </a:r>
            <a:r>
              <a:rPr lang="th-TH" sz="1600" b="1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ระดับดีมาก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(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  <a:sym typeface="Wingdings 2"/>
              </a:rPr>
              <a:t>ตำบลมีการบริหารจัดการอย่างต่อเนื่อง) 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 </a:t>
            </a: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ระดับดีเยี่ยม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  <a:sym typeface="Wingdings 2"/>
              </a:rPr>
              <a:t>(ตำบลจัดการสุขภาพต้นแบบ )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แผนผังลําดับงาน: กระบวนการสำรอง 15"/>
          <p:cNvSpPr/>
          <p:nvPr/>
        </p:nvSpPr>
        <p:spPr>
          <a:xfrm>
            <a:off x="4786313" y="2000250"/>
            <a:ext cx="2214562" cy="314325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4740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2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ประเมินตนเอง </a:t>
            </a:r>
            <a:r>
              <a:rPr lang="en-US" sz="22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22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</a:t>
            </a:r>
          </a:p>
          <a:p>
            <a:pPr>
              <a:defRPr/>
            </a:pPr>
            <a:r>
              <a:rPr lang="en-US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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ด้านการมีส่วนร่วม</a:t>
            </a:r>
          </a:p>
          <a:p>
            <a:pPr>
              <a:defRPr/>
            </a:pPr>
            <a:r>
              <a:rPr lang="en-US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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ด้านการจัดทำแผนด้านสุขภาพ</a:t>
            </a:r>
          </a:p>
          <a:p>
            <a:pPr>
              <a:defRPr/>
            </a:pPr>
            <a:r>
              <a:rPr lang="en-US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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ด้านการจัดการงบประมาณ</a:t>
            </a:r>
          </a:p>
          <a:p>
            <a:pPr>
              <a:defRPr/>
            </a:pPr>
            <a:r>
              <a:rPr lang="en-US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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ด้านการจัดกิจกรรมพัฒนา</a:t>
            </a:r>
          </a:p>
          <a:p>
            <a:pPr>
              <a:defRPr/>
            </a:pPr>
            <a:r>
              <a:rPr lang="en-US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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ด้านการประเมินผล</a:t>
            </a:r>
          </a:p>
          <a:p>
            <a:pPr>
              <a:defRPr/>
            </a:pPr>
            <a:r>
              <a:rPr lang="en-US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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ด้านผลสัมฤทธิ์</a:t>
            </a:r>
          </a:p>
        </p:txBody>
      </p:sp>
      <p:sp>
        <p:nvSpPr>
          <p:cNvPr id="17" name="แผนผังลําดับงาน: กระบวนการสำรอง 16"/>
          <p:cNvSpPr/>
          <p:nvPr/>
        </p:nvSpPr>
        <p:spPr>
          <a:xfrm>
            <a:off x="7072313" y="2428875"/>
            <a:ext cx="2071687" cy="2500313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4740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000" dirty="0">
                <a:latin typeface="TH SarabunPSK" pitchFamily="34" charset="-34"/>
                <a:cs typeface="TH SarabunPSK" pitchFamily="34" charset="-34"/>
                <a:sym typeface="Wingdings 2"/>
              </a:rPr>
              <a:t>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ปรับพฤติกรรมตนเอง</a:t>
            </a:r>
          </a:p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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เป็นแกนนำในการจัดการสุขภาพชุมชน</a:t>
            </a:r>
          </a:p>
          <a:p>
            <a:pPr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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จัดทำโครงการ </a:t>
            </a:r>
          </a:p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  <a:sym typeface="Wingdings 2"/>
              </a:rPr>
              <a:t>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จัดกิจรรมแก้ไขปัญหาสุขภาพ</a:t>
            </a:r>
          </a:p>
        </p:txBody>
      </p:sp>
      <p:sp>
        <p:nvSpPr>
          <p:cNvPr id="20" name="แผนผังลำดับงาน: การเตรียมการ 19"/>
          <p:cNvSpPr/>
          <p:nvPr/>
        </p:nvSpPr>
        <p:spPr>
          <a:xfrm>
            <a:off x="0" y="5214938"/>
            <a:ext cx="2286000" cy="1428750"/>
          </a:xfrm>
          <a:prstGeom prst="flowChartPreparati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ทุกจังหวัดกำหนดเป้าหมายการพัฒนา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DHS </a:t>
            </a:r>
            <a:endParaRPr lang="th-TH" sz="2000" b="1" dirty="0">
              <a:solidFill>
                <a:schemeClr val="bg1">
                  <a:lumMod val="9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แผนผังลำดับงาน: การเตรียมการ 20"/>
          <p:cNvSpPr/>
          <p:nvPr/>
        </p:nvSpPr>
        <p:spPr>
          <a:xfrm>
            <a:off x="2124075" y="5876925"/>
            <a:ext cx="2663825" cy="981075"/>
          </a:xfrm>
          <a:prstGeom prst="flowChartPreparation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ผ่านเกณฑ์ระดับดีมากขึ้นไป</a:t>
            </a:r>
          </a:p>
        </p:txBody>
      </p:sp>
      <p:sp>
        <p:nvSpPr>
          <p:cNvPr id="22" name="แผนผังลำดับงาน: การเตรียมการ 21"/>
          <p:cNvSpPr/>
          <p:nvPr/>
        </p:nvSpPr>
        <p:spPr>
          <a:xfrm>
            <a:off x="4857750" y="5357813"/>
            <a:ext cx="2000250" cy="1112837"/>
          </a:xfrm>
          <a:prstGeom prst="flowChartPreparati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ผ่านเกณฑ์การประเมินทุกข้อ</a:t>
            </a:r>
          </a:p>
        </p:txBody>
      </p:sp>
      <p:sp>
        <p:nvSpPr>
          <p:cNvPr id="23" name="แผนผังลำดับงาน: การเตรียมการ 22"/>
          <p:cNvSpPr/>
          <p:nvPr/>
        </p:nvSpPr>
        <p:spPr>
          <a:xfrm>
            <a:off x="6875463" y="5072063"/>
            <a:ext cx="2268537" cy="1428750"/>
          </a:xfrm>
          <a:prstGeom prst="flowChartPreparat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ได้รับการพัฒนา </a:t>
            </a:r>
            <a:r>
              <a:rPr lang="th-TH" sz="2000" b="1" dirty="0" err="1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อส</a:t>
            </a:r>
            <a:r>
              <a:rPr lang="th-TH" sz="20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ม.นักจัดการสุขภาพชุมชน</a:t>
            </a:r>
          </a:p>
        </p:txBody>
      </p:sp>
      <p:sp>
        <p:nvSpPr>
          <p:cNvPr id="24" name="ลูกศรซ้าย-ขวา 23"/>
          <p:cNvSpPr/>
          <p:nvPr/>
        </p:nvSpPr>
        <p:spPr>
          <a:xfrm>
            <a:off x="1908175" y="2997200"/>
            <a:ext cx="571500" cy="21431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5" name="ลูกศรซ้าย-ขวา 24"/>
          <p:cNvSpPr/>
          <p:nvPr/>
        </p:nvSpPr>
        <p:spPr>
          <a:xfrm>
            <a:off x="6572250" y="3286125"/>
            <a:ext cx="571500" cy="21431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6" name="ลูกศรซ้าย-ขวา 25"/>
          <p:cNvSpPr/>
          <p:nvPr/>
        </p:nvSpPr>
        <p:spPr>
          <a:xfrm>
            <a:off x="4427538" y="3429000"/>
            <a:ext cx="571500" cy="21431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1" name="ลูกศรโค้งลง 30"/>
          <p:cNvSpPr/>
          <p:nvPr/>
        </p:nvSpPr>
        <p:spPr>
          <a:xfrm>
            <a:off x="1643063" y="1071563"/>
            <a:ext cx="1143000" cy="269875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ลูกศรโค้งลง 31"/>
          <p:cNvSpPr/>
          <p:nvPr/>
        </p:nvSpPr>
        <p:spPr>
          <a:xfrm>
            <a:off x="4140200" y="1125538"/>
            <a:ext cx="857250" cy="287337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  <p:sp>
        <p:nvSpPr>
          <p:cNvPr id="33" name="ลูกศรโค้งลง 32"/>
          <p:cNvSpPr/>
          <p:nvPr/>
        </p:nvSpPr>
        <p:spPr>
          <a:xfrm>
            <a:off x="6643688" y="1143000"/>
            <a:ext cx="857250" cy="269875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  <p:graphicFrame>
        <p:nvGraphicFramePr>
          <p:cNvPr id="35" name="ไดอะแกรม 34"/>
          <p:cNvGraphicFramePr/>
          <p:nvPr/>
        </p:nvGraphicFramePr>
        <p:xfrm>
          <a:off x="1928794" y="1928802"/>
          <a:ext cx="2786082" cy="1428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7" name="ไดอะแกรม 36"/>
          <p:cNvGraphicFramePr/>
          <p:nvPr/>
        </p:nvGraphicFramePr>
        <p:xfrm>
          <a:off x="2571736" y="1785926"/>
          <a:ext cx="1785950" cy="1012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8" name="ลูกศรโค้งลง 37"/>
          <p:cNvSpPr/>
          <p:nvPr/>
        </p:nvSpPr>
        <p:spPr>
          <a:xfrm rot="10800000">
            <a:off x="1692275" y="4797425"/>
            <a:ext cx="719138" cy="428625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ลูกศรโค้งลง 38"/>
          <p:cNvSpPr/>
          <p:nvPr/>
        </p:nvSpPr>
        <p:spPr>
          <a:xfrm rot="10800000">
            <a:off x="6659563" y="4797425"/>
            <a:ext cx="720725" cy="428625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" name="ลูกศรโค้งลง 39"/>
          <p:cNvSpPr/>
          <p:nvPr/>
        </p:nvSpPr>
        <p:spPr>
          <a:xfrm rot="10800000">
            <a:off x="4356100" y="5084763"/>
            <a:ext cx="720725" cy="428625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4638"/>
            <a:ext cx="7931150" cy="1143000"/>
          </a:xfrm>
        </p:spPr>
        <p:txBody>
          <a:bodyPr/>
          <a:lstStyle/>
          <a:p>
            <a:r>
              <a:rPr lang="th-TH" sz="4000" b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แผนที่ทางเดินยุทธศาสตร์คืออะไร </a:t>
            </a:r>
            <a:r>
              <a:rPr lang="en-US" sz="4000" b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?</a:t>
            </a:r>
            <a:endParaRPr lang="th-TH" sz="4000" b="1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  <a:defRPr/>
            </a:pPr>
            <a:endParaRPr lang="th-TH" dirty="0" smtClean="0">
              <a:cs typeface="AngsanaUPC" pitchFamily="18" charset="-34"/>
            </a:endParaRPr>
          </a:p>
          <a:p>
            <a:pPr>
              <a:buClr>
                <a:schemeClr val="tx1"/>
              </a:buClr>
              <a:defRPr/>
            </a:pP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Clr>
                <a:schemeClr val="tx1"/>
              </a:buClr>
              <a:defRPr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คือ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ระบบบริหารจัดการยุทธศาสตร์ (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Strategic Management System)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ที่เชื่อมโยงสัมพันธ์หลายๆมิติ หลายๆมุมมอง</a:t>
            </a: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- เครื่องมือสื่อสารให้ประชาชนและผู้ที่เกี่ยวข้องได้ทราบ </a:t>
            </a:r>
          </a:p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- ช่วยปรับการทำงานของภาคีต่างๆให้เข้าหาไปในทิศทางเดียวกัน</a:t>
            </a:r>
          </a:p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Clr>
                <a:schemeClr val="tx1"/>
              </a:buClr>
              <a:defRPr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คือ ระบบที่ติดตามดูความสำเร็จของยุทธศาสตร์ด้วยการวัดผลการปฏิบัติ เพื่อการตัดสินใจที่ถูกต้อง เพื่อนำไปสู่การตั้งงบประมาณ และเพื่อช่วยให้องค์กรเรียนรู้ว่ายุทธศาสตร์ใดใช้ได้หรือไม่</a:t>
            </a:r>
          </a:p>
          <a:p>
            <a:pPr>
              <a:buClr>
                <a:schemeClr val="tx1"/>
              </a:buClr>
              <a:defRPr/>
            </a:pP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Clr>
                <a:schemeClr val="tx1"/>
              </a:buClr>
              <a:defRPr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ผังทางเดินยุทธศาสตร์ในภาพรวม</a:t>
            </a:r>
          </a:p>
          <a:p>
            <a:pPr>
              <a:buClr>
                <a:schemeClr val="tx1"/>
              </a:buClr>
              <a:defRPr/>
            </a:pPr>
            <a:endParaRPr lang="th-TH" dirty="0" smtClean="0"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46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ERSPECTOR-DATA" val="&lt;?xml version='1.0' encoding='utf-8'?&gt;&#10;&lt;Perspector majorVersion=&quot;1&quot; minorVersion=&quot;500&quot;&gt;&lt;Scene frameLeft=&quot;36.4485969543457&quot; frameTop=&quot;118.691589355469&quot; scaleX=&quot;1.13681507863489&quot; scaleY=&quot;1.0999011807457&quot; frameWidth=&quot;628.971984863281&quot; frameHeight=&quot;252.336441040039&quot; frameOrientationIsPortrait=&quot;0&quot; light1Strength=&quot;0.3&quot; light1Direction=&quot;0.000000,1.000000,1.000000&quot; light2Strength=&quot;0&quot; light3Strength=&quot;0&quot; light4Strength=&quot;0&quot; lightDirectionY=&quot;1&quot;&gt;&lt;Camera modelViewMatrix=&quot;1.000000,0.000000,0.000000,0.000000,0.000000,1.000000,0.000000,0.000000,0.000000,0.000000,1.000000,0.000000,0.427349,-0.442464,0.000000,1.000000&quot;/&gt;&lt;BaseCamera modelViewMatrix=&quot;1.000000,0.000000,0.000000,0.000000,0.000000,1.000000,0.000000,0.000000,0.000000,0.000000,1.000000,0.000000,-0.369806,0.042045,0.000000,1.000000&quot;/&gt;&lt;DefaultTextFormat&gt;{\rtf1\ansi\ansicpg874\deff0\deflang1054{\fonttbl{\f0\fnil\fcharset0 Trebuchet MS;}}&#10;{\colortbl ;\red0\green0\blue0;}&#10;\viewkind4\uc1\pard\cf1\lang1033\f0\fs44\par&#10;}&#10;&lt;/DefaultTextFormat&gt;&lt;Shape id=&quot;0&quot; lastGroup=&quot;21&quot; type=&quot;Donut3D&quot;&gt;&lt;Position position=&quot;-189.637527,-2.502633,-3.273938&quot; size=&quot;143.018784,127.172951,43.819603&quot; rotation=&quot;0.000000,21.475537,0.000000&quot; location=&quot;-189.637527,-3.128634,-2.682068&quot; rotationMatrix=&quot;1.000000,0.000000,0.000000,0.000000,0.930574,-0.366104,0.000000,0.366104,0.930574&quot; center=&quot;-4.309944,-0.071105,-22.666317&quot; rightOffset=&quot;1.625214,0.000000,0.000000&quot; topOffset=&quot;0.000000,1.205428,0.797116&quot; farOffset=&quot;0.000000,0.274660,-0.415351&quot;/&gt;&lt;DisplayProperties&gt;&lt;Fill color=&quot;#ff8f20&quot;/&gt;&lt;Line/&gt;&lt;Font color=&quot;#000000&quot;/&gt;&lt;Shine shininess=&quot;30&quot;/&gt;&lt;/DisplayProperties&gt;&lt;Text&gt;{\rtf1\ansi\ansicpg1252\deff0{\fonttbl{\f0\fnil\fcharset0 Arial;}}&#10;{\colortbl ;\red0\green0\blue0;}&#10;\viewkind4\uc1\pard\cf1\lang1033\fs36 &#10;\par }&lt;/Text&gt;&lt;Detail id=&quot;0&quot; h=&quot;0.221687536868145&quot; v=&quot;0.5&quot;/&gt;&lt;/Shape&gt;&lt;Shape id=&quot;6&quot; lastGroup=&quot;21&quot; type=&quot;Donut3D&quot;&gt;&lt;Position position=&quot;-104.434433,-8.608994,-7.218153&quot; size=&quot;143.018753,127.173233,43.819771&quot; rotation=&quot;0.000000,-68.524407,0.000000&quot; location=&quot;-104.434433,-9.921604,-5.270508&quot; rotationMatrix=&quot;1.000000,0.000000,0.000000,0.000000,0.366105,0.930574,0.000000,-0.930574,0.366105&quot; center=&quot;-2.373510,-0.225491,-22.607489&quot; rightOffset=&quot;1.625213,0.000000,0.000000&quot; topOffset=&quot;0.000000,0.797119,-1.205430&quot; farOffset=&quot;0.000000,-0.415352,-0.274661&quot;/&gt;&lt;DisplayProperties&gt;&lt;Fill color=&quot;#ffc0cb&quot;/&gt;&lt;Line/&gt;&lt;Font color=&quot;#000000&quot;/&gt;&lt;Shine shininess=&quot;30&quot;/&gt;&lt;/DisplayProperties&gt;&lt;Text&gt;&lt;/Text&gt;&lt;Detail id=&quot;0&quot; h=&quot;0.228823250364625&quot; v=&quot;0.5&quot;/&gt;&lt;/Shape&gt;&lt;Shape id=&quot;11&quot; lastGroup=&quot;21&quot; type=&quot;Donut3D&quot;&gt;&lt;Position position=&quot;-19.337181,-2.502688,3.517277&quot; size=&quot;143.018784,127.172943,43.819611&quot; rotation=&quot;0.000000,21.475537,0.000000&quot; location=&quot;-19.337181,-1.716715,3.960754&quot; rotationMatrix=&quot;1.000000,0.000000,0.000000,0.000000,0.930574,-0.366104,0.000000,0.366104,0.930574&quot; center=&quot;-0.439481,-0.039016,-22.817289&quot; rightOffset=&quot;1.625214,0.000000,0.000000&quot; topOffset=&quot;0.000000,1.205428,0.797116&quot; farOffset=&quot;0.000000,0.274660,-0.415351&quot;/&gt;&lt;DisplayProperties&gt;&lt;Fill color=&quot;#ffd700&quot;/&gt;&lt;Line/&gt;&lt;Font color=&quot;#000000&quot;/&gt;&lt;Shine shininess=&quot;30&quot;/&gt;&lt;/DisplayProperties&gt;&lt;Text&gt;&lt;/Text&gt;&lt;Detail id=&quot;0&quot; h=&quot;0.219394874919394&quot; v=&quot;0.5&quot;/&gt;&lt;/Shape&gt;&lt;Shape id=&quot;12&quot; lastGroup=&quot;21&quot; type=&quot;Donut3D&quot;&gt;&lt;Position position=&quot;66.879173,-2.502688,-14.294749&quot; size=&quot;143.018753,127.173073,43.819775&quot; rotation=&quot;0.000000,-68.524332,0.000000&quot; location=&quot;66.879173,-5.420043,-13.462036&quot; rotationMatrix=&quot;1.000000,0.000000,0.000000,0.000000,0.366106,0.930573,0.000000,-0.930573,0.366106&quot; center=&quot;1.519981,-0.123183,-22.421318&quot; rightOffset=&quot;1.625213,0.000000,0.000000&quot; topOffset=&quot;0.000000,0.797119,-1.205428&quot; farOffset=&quot;0.000000,-0.415352,-0.274662&quot;/&gt;&lt;DisplayProperties&gt;&lt;Fill color=&quot;#98fb98&quot;/&gt;&lt;Line/&gt;&lt;Font color=&quot;#000000&quot;/&gt;&lt;Shine shininess=&quot;30&quot;/&gt;&lt;/DisplayProperties&gt;&lt;Text&gt;&lt;/Text&gt;&lt;Detail id=&quot;0&quot; h=&quot;0.204153189404955&quot; v=&quot;0.5&quot;/&gt;&lt;/Shape&gt;&lt;Shape id=&quot;17&quot; lastGroup=&quot;21&quot; type=&quot;Donut3D&quot;&gt;&lt;Position position=&quot;149.799469,-1.644621,-3.116584&quot; size=&quot;143.018784,127.172951,43.819756&quot; rotation=&quot;0.000000,21.475537,0.000000&quot; location=&quot;149.799469,-2.256656,-2.706543&quot; rotationMatrix=&quot;1.000000,0.000000,0.000000,0.000000,0.930574,-0.366104,0.000000,0.366104,0.930574&quot; center=&quot;3.404533,-0.051288,-22.665760&quot; rightOffset=&quot;1.625214,0.000000,0.000000&quot; topOffset=&quot;0.000000,1.205428,0.797116&quot; farOffset=&quot;0.000000,0.274661,-0.415352&quot;/&gt;&lt;DisplayProperties&gt;&lt;Fill color=&quot;#ff4aff&quot;/&gt;&lt;Line/&gt;&lt;Font color=&quot;#000000&quot;/&gt;&lt;Shine shininess=&quot;30&quot;/&gt;&lt;/DisplayProperties&gt;&lt;Text&gt;{\rtf1\ansi\ansicpg1252\deff0{\fonttbl{\f0\fnil\fcharset0 Arial;}}&#10;{\colortbl ;\red0\green0\blue0;}&#10;\viewkind4\uc1\pard\cf1\lang1033\fs36 &#10;\par }&lt;/Text&gt;&lt;Detail id=&quot;0&quot; h=&quot;0.251732766632752&quot; v=&quot;0.5&quot;/&gt;&lt;/Shape&gt;&lt;Group id=&quot;20&quot; primaryItem=&quot;13&quot; isCurrentlyGrouped=&quot;0&quot;/&gt;&lt;Group id=&quot;21&quot; primaryItem=&quot;18&quot; isCurrentlyGrouped=&quot;0&quot;/&gt;&lt;/Scene&gt;&lt;/Perspector&gt;&#10;"/>
  <p:tag name="PERSPECTOR-QUALITYLEVEL" val="3"/>
  <p:tag name="PERSPECTOR-TYPE" val="BMP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</TotalTime>
  <Words>930</Words>
  <Application>Microsoft Office PowerPoint</Application>
  <PresentationFormat>On-screen Show (4:3)</PresentationFormat>
  <Paragraphs>188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5" baseType="lpstr">
      <vt:lpstr>SimSun</vt:lpstr>
      <vt:lpstr>Angsana New</vt:lpstr>
      <vt:lpstr>AngsanaUPC</vt:lpstr>
      <vt:lpstr>Arial</vt:lpstr>
      <vt:lpstr>Browallia New</vt:lpstr>
      <vt:lpstr>Calibri</vt:lpstr>
      <vt:lpstr>Century Schoolbook</vt:lpstr>
      <vt:lpstr>Constantia</vt:lpstr>
      <vt:lpstr>Cordia New</vt:lpstr>
      <vt:lpstr>Georgia</vt:lpstr>
      <vt:lpstr>IrisUPC</vt:lpstr>
      <vt:lpstr>JasmineUPC</vt:lpstr>
      <vt:lpstr>KodchiangUPC</vt:lpstr>
      <vt:lpstr>Tahoma</vt:lpstr>
      <vt:lpstr>TH K2D July8</vt:lpstr>
      <vt:lpstr>TH SarabunIT๙</vt:lpstr>
      <vt:lpstr>TH SarabunPSK</vt:lpstr>
      <vt:lpstr>Wingdings</vt:lpstr>
      <vt:lpstr>Wingdings 2</vt:lpstr>
      <vt:lpstr>ไหลเวียน</vt:lpstr>
      <vt:lpstr>เร่งรัดการดำเนินงาน ตำบลจัดการสุขภาพ 2558</vt:lpstr>
      <vt:lpstr>PowerPoint Presentation</vt:lpstr>
      <vt:lpstr>PowerPoint Presentation</vt:lpstr>
      <vt:lpstr>ระดับการพัฒนาตำบลจัดการสุขภาพ</vt:lpstr>
      <vt:lpstr>   การดำเนินงานตำบลจัดการสุขภาพ</vt:lpstr>
      <vt:lpstr>PowerPoint Presentation</vt:lpstr>
      <vt:lpstr>บทบาทพี่เลี้ยงอำเภอ</vt:lpstr>
      <vt:lpstr>ความเชื่อมโยงการส่งเสริมการมีส่วนร่วมของประชาชน</vt:lpstr>
      <vt:lpstr>            แผนที่ทางเดินยุทธศาสตร์คืออะไร ?</vt:lpstr>
      <vt:lpstr> การสร้างแผนที่ยุทธศาสตร์ </vt:lpstr>
      <vt:lpstr>PowerPoint Presentation</vt:lpstr>
      <vt:lpstr>PowerPoint Presentation</vt:lpstr>
      <vt:lpstr>PowerPoint Presentation</vt:lpstr>
      <vt:lpstr>5 องค์กรระดับท้องถิ่น/ตำบลต้องร่วมมือกันอย่างใกล้ชิด ในงานสร้างบทบาทของประชาชน</vt:lpstr>
      <vt:lpstr>   สรุป</vt:lpstr>
    </vt:vector>
  </TitlesOfParts>
  <Company>Nas Wanon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ขั้นตอนตำบลจัดการสุขภาพ 2558</dc:title>
  <dc:creator>Nas Comp</dc:creator>
  <cp:lastModifiedBy>ggg</cp:lastModifiedBy>
  <cp:revision>39</cp:revision>
  <dcterms:created xsi:type="dcterms:W3CDTF">2015-03-24T07:42:36Z</dcterms:created>
  <dcterms:modified xsi:type="dcterms:W3CDTF">2015-03-25T02:33:13Z</dcterms:modified>
</cp:coreProperties>
</file>